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81" r:id="rId4"/>
    <p:sldId id="264" r:id="rId5"/>
    <p:sldId id="279" r:id="rId6"/>
    <p:sldId id="266" r:id="rId7"/>
    <p:sldId id="267" r:id="rId8"/>
    <p:sldId id="259" r:id="rId9"/>
    <p:sldId id="260" r:id="rId10"/>
    <p:sldId id="261" r:id="rId11"/>
    <p:sldId id="262" r:id="rId12"/>
    <p:sldId id="282" r:id="rId13"/>
    <p:sldId id="283" r:id="rId14"/>
    <p:sldId id="284" r:id="rId15"/>
    <p:sldId id="286" r:id="rId16"/>
    <p:sldId id="285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6600"/>
    <a:srgbClr val="009900"/>
    <a:srgbClr val="FF0000"/>
    <a:srgbClr val="FFD1FF"/>
    <a:srgbClr val="FFEBFF"/>
    <a:srgbClr val="CC6600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84" autoAdjust="0"/>
  </p:normalViewPr>
  <p:slideViewPr>
    <p:cSldViewPr>
      <p:cViewPr varScale="1">
        <p:scale>
          <a:sx n="73" d="100"/>
          <a:sy n="73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E92BB1-7A3F-41B2-8EFB-8C364A0E79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49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53E62-E907-40E3-B63E-28C56DABCCB1}" type="slidenum">
              <a:rPr lang="ru-RU"/>
              <a:pPr/>
              <a:t>2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После определения числового выражения - переход на следующий слайд (верхняя кнопка)</a:t>
            </a:r>
          </a:p>
          <a:p>
            <a:r>
              <a:rPr lang="ru-RU"/>
              <a:t>Попадая повторно на этот слайд повторяем определение буквенных выражений. Далее:                     Чтобы получить второе определение – нажмите на «Знайку».                                                                  После определения буквенных выражений нажмите на вторую кнопу и Вы перейдете к практическому заданию.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86DD4F-4C42-48E9-A7AA-543CD7DAD391}" type="slidenum">
              <a:rPr lang="ru-RU"/>
              <a:pPr/>
              <a:t>3</a:t>
            </a:fld>
            <a:endParaRPr 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После определения числового выражения - переход на следующий слайд (верхняя кнопка)</a:t>
            </a:r>
          </a:p>
          <a:p>
            <a:r>
              <a:rPr lang="ru-RU"/>
              <a:t>Попадая повторно на этот слайд повторяем определение буквенных выражений. Далее:                     Чтобы получить второе определение – нажмите на «Знайку».                                                                  После определения буквенных выражений нажмите на вторую кнопу и Вы перейдете к практическому заданию.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DD2001-F117-4BC2-9042-6FD68E499948}" type="slidenum">
              <a:rPr lang="ru-RU"/>
              <a:pPr/>
              <a:t>4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Провожу фронтальное рассуждение, результаты на экране появляются после щелчка мыши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5E0032-F940-4C4F-B8CD-06C33465B39D}" type="slidenum">
              <a:rPr lang="ru-RU"/>
              <a:pPr/>
              <a:t>9</a:t>
            </a:fld>
            <a:endParaRPr lang="ru-RU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После решения задачи №2 Выясняем, чем отличаются задачи.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32A734-FEC0-462F-AD21-25057B47A831}" type="slidenum">
              <a:rPr lang="ru-RU"/>
              <a:pPr/>
              <a:t>10</a:t>
            </a:fld>
            <a:endParaRPr 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После решения задачи №3 применяем правило сложения и упрощаем ответ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92BB1-7A3F-41B2-8EFB-8C364A0E79B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480EB-7811-41F0-B20D-61A98C34E4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78B59-F15D-43A1-A417-FBF4D6CF23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B2FCB-CF39-44D8-85EB-59D8E18E0D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28F28F-18BD-45B4-8A65-1FEC978688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34B3193-17F5-4D2F-B526-35E197C430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2570E-5CBF-4DA7-90BA-3DA1ECE10B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9E4DE-C94E-49D6-BB13-8225330CD5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949B2-D3F0-4BFA-BE6C-DC7C5F7B99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82930-601F-4A48-9EE9-7D70295EE5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DB9FD-DD85-4351-9F4A-FA93FBEDA2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5C524-BD5C-46FC-9D3C-FE8ED3C026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13DC8-0BA9-42DD-A7F4-E715875BC5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6641F-66E8-46F9-AAFE-71A3E1EAC0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CCFFCC">
                <a:gamma/>
                <a:tint val="0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B9A82A-711C-48B2-959E-757160BB115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d36efffaa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pic>
        <p:nvPicPr>
          <p:cNvPr id="3075" name="Picture 3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771775" y="3716338"/>
            <a:ext cx="32400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sz="3200" b="1" dirty="0">
              <a:solidFill>
                <a:schemeClr val="hlink"/>
              </a:solidFill>
              <a:latin typeface="Georgia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70130" y="5661025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endParaRPr lang="ru-RU" sz="2400" b="1" dirty="0">
              <a:solidFill>
                <a:srgbClr val="669900"/>
              </a:solidFill>
              <a:latin typeface="Georgia" pitchFamily="18" charset="0"/>
            </a:endParaRP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1476375" y="333375"/>
            <a:ext cx="6335713" cy="2665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Тема : </a:t>
            </a:r>
            <a:r>
              <a:rPr lang="ru-RU" sz="3600" b="1" kern="10" dirty="0" err="1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Ишликни</a:t>
            </a:r>
            <a:r>
              <a:rPr lang="ru-RU" sz="3600" b="1" kern="10" dirty="0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 </a:t>
            </a:r>
          </a:p>
          <a:p>
            <a:pPr algn="ctr"/>
            <a:r>
              <a:rPr lang="ru-RU" sz="3600" b="1" kern="10" dirty="0" err="1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багъышлары</a:t>
            </a:r>
            <a:endParaRPr lang="ru-RU" sz="3600" b="1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d36efffaa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00108"/>
            <a:ext cx="2428875" cy="3960812"/>
          </a:xfrm>
          <a:prstGeom prst="rect">
            <a:avLst/>
          </a:prstGeom>
          <a:noFill/>
        </p:spPr>
      </p:pic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250824" y="188913"/>
            <a:ext cx="4178299" cy="576262"/>
          </a:xfrm>
          <a:prstGeom prst="wedgeRoundRectCallout">
            <a:avLst>
              <a:gd name="adj1" fmla="val 15523"/>
              <a:gd name="adj2" fmla="val 148069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Буйрукъ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багъыш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grpSp>
        <p:nvGrpSpPr>
          <p:cNvPr id="9252" name="Group 36"/>
          <p:cNvGrpSpPr>
            <a:grpSpLocks/>
          </p:cNvGrpSpPr>
          <p:nvPr/>
        </p:nvGrpSpPr>
        <p:grpSpPr bwMode="auto">
          <a:xfrm rot="-224705">
            <a:off x="-3576638" y="5791200"/>
            <a:ext cx="3576638" cy="1066800"/>
            <a:chOff x="3075" y="3216"/>
            <a:chExt cx="2253" cy="672"/>
          </a:xfrm>
        </p:grpSpPr>
        <p:grpSp>
          <p:nvGrpSpPr>
            <p:cNvPr id="9253" name="Group 37"/>
            <p:cNvGrpSpPr>
              <a:grpSpLocks/>
            </p:cNvGrpSpPr>
            <p:nvPr/>
          </p:nvGrpSpPr>
          <p:grpSpPr bwMode="auto">
            <a:xfrm>
              <a:off x="4077" y="3592"/>
              <a:ext cx="103" cy="146"/>
              <a:chOff x="0" y="2496"/>
              <a:chExt cx="304" cy="285"/>
            </a:xfrm>
          </p:grpSpPr>
          <p:sp>
            <p:nvSpPr>
              <p:cNvPr id="9254" name="Line 38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5" name="Freeform 39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" y="0"/>
                  </a:cxn>
                  <a:cxn ang="0">
                    <a:pos x="18" y="18"/>
                  </a:cxn>
                  <a:cxn ang="0">
                    <a:pos x="0" y="18"/>
                  </a:cxn>
                  <a:cxn ang="0">
                    <a:pos x="0" y="0"/>
                  </a:cxn>
                  <a:cxn ang="0">
                    <a:pos x="36" y="0"/>
                  </a:cxn>
                  <a:cxn ang="0">
                    <a:pos x="54" y="0"/>
                  </a:cxn>
                  <a:cxn ang="0">
                    <a:pos x="54" y="18"/>
                  </a:cxn>
                  <a:cxn ang="0">
                    <a:pos x="36" y="18"/>
                  </a:cxn>
                  <a:cxn ang="0">
                    <a:pos x="36" y="0"/>
                  </a:cxn>
                  <a:cxn ang="0">
                    <a:pos x="72" y="0"/>
                  </a:cxn>
                  <a:cxn ang="0">
                    <a:pos x="90" y="0"/>
                  </a:cxn>
                  <a:cxn ang="0">
                    <a:pos x="90" y="18"/>
                  </a:cxn>
                  <a:cxn ang="0">
                    <a:pos x="72" y="18"/>
                  </a:cxn>
                  <a:cxn ang="0">
                    <a:pos x="72" y="0"/>
                  </a:cxn>
                  <a:cxn ang="0">
                    <a:pos x="108" y="0"/>
                  </a:cxn>
                  <a:cxn ang="0">
                    <a:pos x="126" y="0"/>
                  </a:cxn>
                  <a:cxn ang="0">
                    <a:pos x="126" y="18"/>
                  </a:cxn>
                  <a:cxn ang="0">
                    <a:pos x="108" y="18"/>
                  </a:cxn>
                  <a:cxn ang="0">
                    <a:pos x="108" y="0"/>
                  </a:cxn>
                  <a:cxn ang="0">
                    <a:pos x="144" y="0"/>
                  </a:cxn>
                  <a:cxn ang="0">
                    <a:pos x="162" y="0"/>
                  </a:cxn>
                  <a:cxn ang="0">
                    <a:pos x="162" y="18"/>
                  </a:cxn>
                  <a:cxn ang="0">
                    <a:pos x="144" y="18"/>
                  </a:cxn>
                  <a:cxn ang="0">
                    <a:pos x="144" y="0"/>
                  </a:cxn>
                  <a:cxn ang="0">
                    <a:pos x="180" y="0"/>
                  </a:cxn>
                  <a:cxn ang="0">
                    <a:pos x="190" y="0"/>
                  </a:cxn>
                  <a:cxn ang="0">
                    <a:pos x="190" y="18"/>
                  </a:cxn>
                  <a:cxn ang="0">
                    <a:pos x="180" y="18"/>
                  </a:cxn>
                  <a:cxn ang="0">
                    <a:pos x="180" y="0"/>
                  </a:cxn>
                </a:cxnLst>
                <a:rect l="0" t="0" r="r" b="b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56" name="Group 40"/>
            <p:cNvGrpSpPr>
              <a:grpSpLocks/>
            </p:cNvGrpSpPr>
            <p:nvPr/>
          </p:nvGrpSpPr>
          <p:grpSpPr bwMode="auto">
            <a:xfrm>
              <a:off x="3075" y="3295"/>
              <a:ext cx="1013" cy="593"/>
              <a:chOff x="0" y="1920"/>
              <a:chExt cx="2038" cy="1152"/>
            </a:xfrm>
          </p:grpSpPr>
          <p:grpSp>
            <p:nvGrpSpPr>
              <p:cNvPr id="9257" name="Group 41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9258" name="Group 42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9259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9260" name="Oval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261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262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9263" name="Oval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264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265" name="Group 49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9266" name="Freeform 5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7" name="Freeform 5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68" name="Group 52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9269" name="Group 53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9270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271" name="Oval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272" name="Oval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273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274" name="Oval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275" name="Oval 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276" name="Group 60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9277" name="Freeform 6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8" name="Freeform 6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79" name="Group 63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9280" name="Group 64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928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283" name="Group 67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928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5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86" name="Group 7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9287" name="Freeform 7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88" name="Freeform 7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289" name="Group 73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9290" name="Oval 74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91" name="Oval 7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292" name="Group 76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9293" name="Oval 77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94" name="Oval 7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295" name="Group 79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9296" name="Oval 8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97" name="Oval 81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298" name="Group 82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9299" name="Oval 8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00" name="Oval 84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01" name="Group 8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9302" name="Freeform 8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03" name="Freeform 8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04" name="Group 88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9305" name="Group 89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9306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7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08" name="Group 92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9309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0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311" name="Group 9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9312" name="Freeform 9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13" name="Freeform 9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14" name="Group 98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9315" name="Oval 99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16" name="Oval 10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17" name="Group 101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9318" name="Oval 102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19" name="Oval 10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20" name="Group 104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9321" name="Oval 10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22" name="Oval 106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23" name="Group 107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9324" name="Oval 10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25" name="Oval 109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26" name="Group 11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9327" name="Freeform 11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28" name="Freeform 11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29" name="Freeform 113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330" name="Group 114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9331" name="Line 115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32" name="Freeform 116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33" name="Freeform 117"/>
              <p:cNvSpPr>
                <a:spLocks/>
              </p:cNvSpPr>
              <p:nvPr/>
            </p:nvSpPr>
            <p:spPr bwMode="auto">
              <a:xfrm>
                <a:off x="256" y="2040"/>
                <a:ext cx="1782" cy="792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105" y="0"/>
                  </a:cxn>
                  <a:cxn ang="0">
                    <a:pos x="1585" y="0"/>
                  </a:cxn>
                  <a:cxn ang="0">
                    <a:pos x="1782" y="88"/>
                  </a:cxn>
                  <a:cxn ang="0">
                    <a:pos x="1782" y="660"/>
                  </a:cxn>
                  <a:cxn ang="0">
                    <a:pos x="1683" y="792"/>
                  </a:cxn>
                  <a:cxn ang="0">
                    <a:pos x="105" y="792"/>
                  </a:cxn>
                  <a:cxn ang="0">
                    <a:pos x="6" y="704"/>
                  </a:cxn>
                  <a:cxn ang="0">
                    <a:pos x="8" y="116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50000">
                    <a:srgbClr val="0000FF"/>
                  </a:gs>
                  <a:gs pos="100000">
                    <a:srgbClr val="00CC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334" name="Group 118"/>
              <p:cNvGrpSpPr>
                <a:grpSpLocks/>
              </p:cNvGrpSpPr>
              <p:nvPr/>
            </p:nvGrpSpPr>
            <p:grpSpPr bwMode="auto">
              <a:xfrm>
                <a:off x="352" y="2280"/>
                <a:ext cx="1632" cy="235"/>
                <a:chOff x="1088" y="2880"/>
                <a:chExt cx="444" cy="64"/>
              </a:xfrm>
            </p:grpSpPr>
            <p:sp>
              <p:nvSpPr>
                <p:cNvPr id="9335" name="Rectangle 119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36" name="Rectangle 120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37" name="Rectangle 121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38" name="Rectangle 122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39" name="Rectangle 123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40" name="Rectangle 124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41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42" name="Rectangle 126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9343" name="Group 127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9344" name="Oval 12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45" name="Freeform 12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46" name="Freeform 130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7" name="Freeform 131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348" name="Group 132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9349" name="Oval 13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50" name="Freeform 13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51" name="Freeform 135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2" name="Freeform 136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53" name="Group 137"/>
            <p:cNvGrpSpPr>
              <a:grpSpLocks/>
            </p:cNvGrpSpPr>
            <p:nvPr/>
          </p:nvGrpSpPr>
          <p:grpSpPr bwMode="auto">
            <a:xfrm>
              <a:off x="4139" y="3216"/>
              <a:ext cx="1189" cy="672"/>
              <a:chOff x="723" y="872"/>
              <a:chExt cx="2390" cy="1386"/>
            </a:xfrm>
          </p:grpSpPr>
          <p:grpSp>
            <p:nvGrpSpPr>
              <p:cNvPr id="9354" name="Group 13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9355" name="Group 13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356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9357" name="Group 1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358" name="Oval 1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359" name="Oval 1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360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361" name="Oval 1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362" name="Oval 1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363" name="Group 14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364" name="Freeform 14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365" name="Freeform 14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366" name="Group 15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367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368" name="Oval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369" name="Oval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370" name="Group 15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371" name="Oval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372" name="Oval 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373" name="Group 15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374" name="Freeform 15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5" name="Freeform 15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76" name="Group 16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377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8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79" name="Group 16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380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1" name="Oval 16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82" name="Group 16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383" name="Oval 16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4" name="Oval 16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85" name="Group 1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386" name="Oval 17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7" name="Oval 17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88" name="Group 17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389" name="Freeform 17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0" name="Freeform 17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391" name="Group 17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9392" name="Group 17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393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9394" name="Group 1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395" name="Oval 1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396" name="Oval 1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397" name="Group 1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398" name="Oval 1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399" name="Oval 1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00" name="Group 18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401" name="Freeform 18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02" name="Freeform 18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03" name="Group 18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404" name="Group 18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405" name="Oval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06" name="Oval 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07" name="Group 19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408" name="Oval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09" name="Oval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10" name="Group 19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411" name="Freeform 19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12" name="Freeform 1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13" name="Group 19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414" name="Oval 19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15" name="Oval 19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16" name="Group 20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417" name="Oval 20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18" name="Oval 20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19" name="Group 20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420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21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22" name="Group 20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423" name="Oval 20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24" name="Oval 20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25" name="Group 20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426" name="Freeform 2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27" name="Freeform 21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428" name="Group 212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9429" name="Line 21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0" name="Freeform 21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431" name="Group 21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9432" name="Group 21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9433" name="Group 21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9434" name="Group 2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9435" name="Oval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36" name="Oval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37" name="Group 2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38" name="Oval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39" name="Oval 2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40" name="Group 22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9441" name="Freeform 22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42" name="Freeform 22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43" name="Group 22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9444" name="Group 22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9445" name="Oval 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46" name="Oval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47" name="Group 23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9448" name="Oval 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49" name="Oval 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50" name="Group 23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451" name="Freeform 23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52" name="Freeform 23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53" name="Group 23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9454" name="Oval 23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55" name="Oval 23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56" name="Group 24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457" name="Oval 24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58" name="Oval 24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59" name="Group 24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9460" name="Oval 24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61" name="Oval 24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62" name="Group 24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463" name="Oval 24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64" name="Oval 24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65" name="Group 24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466" name="Freeform 25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67" name="Freeform 25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468" name="Group 25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9469" name="Group 25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470" name="Group 25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9471" name="Group 2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472" name="Oval 2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3" name="Oval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74" name="Group 2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75" name="Oval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6" name="Oval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77" name="Group 26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478" name="Freeform 26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9" name="Freeform 26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80" name="Group 26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481" name="Group 26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482" name="Oval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3" name="Oval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4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485" name="Oval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" name="Oval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87" name="Group 27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488" name="Freeform 27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89" name="Freeform 27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90" name="Group 27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491" name="Oval 27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92" name="Oval 27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93" name="Group 27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494" name="Oval 27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95" name="Oval 27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96" name="Group 28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497" name="Oval 28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98" name="Oval 28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99" name="Group 28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0" name="Oval 28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1" name="Oval 28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2" name="Group 28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3" name="Freeform 28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4" name="Freeform 28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9505" name="Freeform 28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506" name="Group 290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9507" name="Line 29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508" name="Freeform 29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509" name="Freeform 293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50000">
                    <a:srgbClr val="0033CC"/>
                  </a:gs>
                  <a:gs pos="100000">
                    <a:srgbClr val="00CC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0" name="Rectangle 29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1" name="Rectangle 29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2" name="Rectangle 29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9513" name="Group 29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9514" name="Oval 29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15" name="Freeform 29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516" name="Freeform 30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7" name="Freeform 30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518" name="Group 302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9519" name="Oval 30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20" name="Freeform 30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521" name="Freeform 30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2" name="Freeform 30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3" name="Freeform 30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/>
                <a:ahLst/>
                <a:cxnLst>
                  <a:cxn ang="0">
                    <a:pos x="216" y="0"/>
                  </a:cxn>
                  <a:cxn ang="0">
                    <a:pos x="0" y="136"/>
                  </a:cxn>
                  <a:cxn ang="0">
                    <a:pos x="64" y="520"/>
                  </a:cxn>
                  <a:cxn ang="0">
                    <a:pos x="400" y="520"/>
                  </a:cxn>
                  <a:cxn ang="0">
                    <a:pos x="432" y="424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4" name="Rectangle 30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25" name="Freeform 309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/>
                <a:ahLst/>
                <a:cxnLst>
                  <a:cxn ang="0">
                    <a:pos x="328" y="280"/>
                  </a:cxn>
                  <a:cxn ang="0">
                    <a:pos x="0" y="0"/>
                  </a:cxn>
                  <a:cxn ang="0">
                    <a:pos x="784" y="0"/>
                  </a:cxn>
                  <a:cxn ang="0">
                    <a:pos x="232" y="328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6" name="Rectangle 31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9527" name="AutoShape 311"/>
          <p:cNvSpPr>
            <a:spLocks noChangeArrowheads="1"/>
          </p:cNvSpPr>
          <p:nvPr/>
        </p:nvSpPr>
        <p:spPr bwMode="auto">
          <a:xfrm>
            <a:off x="7488238" y="0"/>
            <a:ext cx="1655762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 b="1" i="1">
                <a:solidFill>
                  <a:schemeClr val="accent2"/>
                </a:solidFill>
                <a:latin typeface="Times New Roman" pitchFamily="18" charset="0"/>
              </a:rPr>
              <a:t>№3</a:t>
            </a:r>
          </a:p>
        </p:txBody>
      </p:sp>
      <p:sp>
        <p:nvSpPr>
          <p:cNvPr id="9534" name="Text Box 318"/>
          <p:cNvSpPr txBox="1">
            <a:spLocks noChangeArrowheads="1"/>
          </p:cNvSpPr>
          <p:nvPr/>
        </p:nvSpPr>
        <p:spPr bwMode="auto">
          <a:xfrm>
            <a:off x="2214546" y="1214422"/>
            <a:ext cx="60722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Georgia" pitchFamily="18" charset="0"/>
              </a:rPr>
              <a:t>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9537" name="WordArt 321"/>
          <p:cNvSpPr>
            <a:spLocks noChangeArrowheads="1" noChangeShapeType="1" noTextEdit="1"/>
          </p:cNvSpPr>
          <p:nvPr/>
        </p:nvSpPr>
        <p:spPr bwMode="auto">
          <a:xfrm>
            <a:off x="1476375" y="5445125"/>
            <a:ext cx="16557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538" name="WordArt 322"/>
          <p:cNvSpPr>
            <a:spLocks noChangeArrowheads="1" noChangeShapeType="1" noTextEdit="1"/>
          </p:cNvSpPr>
          <p:nvPr/>
        </p:nvSpPr>
        <p:spPr bwMode="auto">
          <a:xfrm>
            <a:off x="5292725" y="5084763"/>
            <a:ext cx="27368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540" name="WordArt 324"/>
          <p:cNvSpPr>
            <a:spLocks noChangeArrowheads="1" noChangeShapeType="1" noTextEdit="1"/>
          </p:cNvSpPr>
          <p:nvPr/>
        </p:nvSpPr>
        <p:spPr bwMode="auto">
          <a:xfrm>
            <a:off x="4356100" y="4076700"/>
            <a:ext cx="644528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541" name="WordArt 325"/>
          <p:cNvSpPr>
            <a:spLocks noChangeArrowheads="1" noChangeShapeType="1" noTextEdit="1"/>
          </p:cNvSpPr>
          <p:nvPr/>
        </p:nvSpPr>
        <p:spPr bwMode="auto">
          <a:xfrm>
            <a:off x="4500562" y="3213100"/>
            <a:ext cx="4000528" cy="12874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ru-RU" sz="36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олар</a:t>
            </a:r>
            <a:r>
              <a:rPr lang="ru-RU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охусунлар</a:t>
            </a:r>
            <a:endParaRPr lang="ru-RU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543" name="WordArt 327"/>
          <p:cNvSpPr>
            <a:spLocks noChangeArrowheads="1" noChangeShapeType="1" noTextEdit="1"/>
          </p:cNvSpPr>
          <p:nvPr/>
        </p:nvSpPr>
        <p:spPr bwMode="auto">
          <a:xfrm>
            <a:off x="2000232" y="3643314"/>
            <a:ext cx="2500330" cy="5715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ол</a:t>
            </a:r>
            <a:r>
              <a:rPr lang="ru-RU" sz="36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охусун</a:t>
            </a:r>
            <a:endParaRPr lang="ru-RU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329" name="Таблица 328"/>
          <p:cNvGraphicFramePr>
            <a:graphicFrameLocks noGrp="1"/>
          </p:cNvGraphicFramePr>
          <p:nvPr/>
        </p:nvGraphicFramePr>
        <p:xfrm>
          <a:off x="2214546" y="1397000"/>
          <a:ext cx="5405454" cy="2116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1818"/>
                <a:gridCol w="1801818"/>
                <a:gridCol w="1801818"/>
              </a:tblGrid>
              <a:tr h="400843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бетлер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Теклик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FF0000"/>
                          </a:solidFill>
                        </a:rPr>
                        <a:t>санав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Кеплюк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санав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00843">
                <a:tc>
                  <a:txBody>
                    <a:bodyPr/>
                    <a:lstStyle/>
                    <a:p>
                      <a:r>
                        <a:rPr lang="ru-RU" dirty="0" smtClean="0"/>
                        <a:t>3-нчю бет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сын,-син,-сун,-сюн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сын,-син,-сун,-сюн</a:t>
                      </a:r>
                      <a:endParaRPr lang="ru-RU" dirty="0" smtClean="0"/>
                    </a:p>
                    <a:p>
                      <a:endParaRPr lang="ru-RU" dirty="0" smtClean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008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08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4028 0.06521 L -1.11111E-6 2.46068E-6 " pathEditMode="relative" rAng="0" ptsTypes="AA">
                                      <p:cBhvr>
                                        <p:cTn id="17" dur="50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028 -0.06522 L 0.64028 -0.06522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9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9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9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7" grpId="0" animBg="1"/>
      <p:bldP spid="9537" grpId="0" animBg="1"/>
      <p:bldP spid="9538" grpId="0" animBg="1"/>
      <p:bldP spid="9540" grpId="0" animBg="1"/>
      <p:bldP spid="9540" grpId="1" animBg="1"/>
      <p:bldP spid="95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Рисунок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7158" y="0"/>
            <a:ext cx="8389938" cy="1652566"/>
          </a:xfrm>
          <a:prstGeom prst="wedgeRoundRectCallout">
            <a:avLst>
              <a:gd name="adj1" fmla="val 36167"/>
              <a:gd name="adj2" fmla="val 163231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Охугъуз,буйрукъ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багъышдагъы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ишликлени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бетин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ва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санавун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гёрсетигиз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:</a:t>
            </a:r>
            <a:endParaRPr lang="ru-RU" sz="4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252412" y="1773238"/>
            <a:ext cx="181925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Болсун</a:t>
            </a:r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214546" y="1643051"/>
            <a:ext cx="48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Georgia" pitchFamily="18" charset="0"/>
              </a:rPr>
              <a:t> 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3000363" y="1773238"/>
            <a:ext cx="2147899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сун</a:t>
            </a:r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74" name="WordArt 10"/>
          <p:cNvSpPr>
            <a:spLocks noChangeArrowheads="1" noChangeShapeType="1" noTextEdit="1"/>
          </p:cNvSpPr>
          <p:nvPr/>
        </p:nvSpPr>
        <p:spPr bwMode="auto">
          <a:xfrm>
            <a:off x="5219700" y="1773238"/>
            <a:ext cx="2781324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З-нчю</a:t>
            </a:r>
            <a:r>
              <a:rPr lang="ru-RU" sz="3600" b="1" i="1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бет =</a:t>
            </a:r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7488238" y="1341438"/>
            <a:ext cx="1655762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 dirty="0" err="1" smtClean="0">
                <a:solidFill>
                  <a:schemeClr val="accent2"/>
                </a:solidFill>
                <a:latin typeface="Times New Roman" pitchFamily="18" charset="0"/>
              </a:rPr>
              <a:t>Теклик</a:t>
            </a:r>
            <a:r>
              <a:rPr lang="ru-RU" sz="2800" b="1" i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</a:p>
          <a:p>
            <a:pPr algn="ctr"/>
            <a:r>
              <a:rPr lang="ru-RU" sz="2800" b="1" i="1" dirty="0" err="1" smtClean="0">
                <a:solidFill>
                  <a:schemeClr val="accent2"/>
                </a:solidFill>
                <a:latin typeface="Times New Roman" pitchFamily="18" charset="0"/>
              </a:rPr>
              <a:t>санав</a:t>
            </a:r>
            <a:endParaRPr lang="ru-RU" sz="2800" b="1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1286" name="WordArt 22"/>
          <p:cNvSpPr>
            <a:spLocks noChangeArrowheads="1" noChangeShapeType="1" noTextEdit="1"/>
          </p:cNvSpPr>
          <p:nvPr/>
        </p:nvSpPr>
        <p:spPr bwMode="auto">
          <a:xfrm>
            <a:off x="1187450" y="5300663"/>
            <a:ext cx="5040313" cy="1036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Georgia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2143108" y="1857364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509558" y="152400"/>
            <a:ext cx="8389938" cy="1652566"/>
          </a:xfrm>
          <a:prstGeom prst="wedgeRoundRectCallout">
            <a:avLst>
              <a:gd name="adj1" fmla="val 36167"/>
              <a:gd name="adj2" fmla="val 163231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Охугъуз,буйрукъ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багъышдагъы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ишликлени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бетин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ва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санавун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гёрсетигиз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:</a:t>
            </a:r>
            <a:endParaRPr lang="ru-RU" sz="4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/>
      <p:bldP spid="11273" grpId="0"/>
      <p:bldP spid="11274" grpId="0"/>
      <p:bldP spid="11277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Grp="1" noChangeArrowheads="1"/>
          </p:cNvSpPr>
          <p:nvPr>
            <p:ph type="title"/>
          </p:nvPr>
        </p:nvSpPr>
        <p:spPr bwMode="auto">
          <a:prstGeom prst="wedgeRoundRectCallout">
            <a:avLst>
              <a:gd name="adj1" fmla="val 36167"/>
              <a:gd name="adj2" fmla="val 163231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Охугъуз,буйрукъ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багъышдагъы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ишликлени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бетин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ва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санавун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/>
                </a:solidFill>
                <a:latin typeface="Georgia" pitchFamily="18" charset="0"/>
              </a:rPr>
              <a:t>гёрсетигиз</a:t>
            </a:r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:</a:t>
            </a:r>
            <a:endParaRPr lang="ru-RU" sz="4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6" name="Picture 4" descr="Рисунок1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7318" y="2000240"/>
            <a:ext cx="2596682" cy="36791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7159" y="200024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элтейик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428728" y="2143116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857356" y="200024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йик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71736" y="192880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1-нчи бет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4500562" y="1857364"/>
            <a:ext cx="178595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Кёплюк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санав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10" y="328612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гёрсетигиз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6" name="Минус 15"/>
          <p:cNvSpPr/>
          <p:nvPr/>
        </p:nvSpPr>
        <p:spPr>
          <a:xfrm>
            <a:off x="2000232" y="3286124"/>
            <a:ext cx="914400" cy="35719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928926" y="328612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игиз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14744" y="3286124"/>
            <a:ext cx="1252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2-нчи бет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" name="Пятно 1 18"/>
          <p:cNvSpPr/>
          <p:nvPr/>
        </p:nvSpPr>
        <p:spPr>
          <a:xfrm>
            <a:off x="4786314" y="3000372"/>
            <a:ext cx="178595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Кёплюк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санав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596" y="4714884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тартынмайыкъ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" name="Минус 20"/>
          <p:cNvSpPr/>
          <p:nvPr/>
        </p:nvSpPr>
        <p:spPr>
          <a:xfrm>
            <a:off x="2571736" y="4786322"/>
            <a:ext cx="714380" cy="35719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286116" y="4786322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йыкъ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143372" y="4572008"/>
            <a:ext cx="1571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1-нчи бет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Пятно 1 25"/>
          <p:cNvSpPr/>
          <p:nvPr/>
        </p:nvSpPr>
        <p:spPr>
          <a:xfrm>
            <a:off x="5643570" y="4429132"/>
            <a:ext cx="2071702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Кёплюк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санав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9" grpId="0" animBg="1"/>
      <p:bldP spid="10" grpId="0"/>
      <p:bldP spid="11" grpId="0"/>
      <p:bldP spid="12" grpId="0" animBg="1"/>
      <p:bldP spid="13" grpId="0"/>
      <p:bldP spid="16" grpId="0" animBg="1"/>
      <p:bldP spid="17" grpId="0"/>
      <p:bldP spid="18" grpId="0"/>
      <p:bldP spid="19" grpId="1" animBg="1"/>
      <p:bldP spid="20" grpId="0"/>
      <p:bldP spid="21" grpId="2" animBg="1"/>
      <p:bldP spid="22" grpId="0"/>
      <p:bldP spid="25" grpId="0"/>
      <p:bldP spid="26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d36efffaae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1428736"/>
            <a:ext cx="2774137" cy="4525963"/>
          </a:xfrm>
          <a:prstGeom prst="rect">
            <a:avLst/>
          </a:prstGeom>
          <a:noFill/>
        </p:spPr>
      </p:pic>
      <p:sp>
        <p:nvSpPr>
          <p:cNvPr id="7" name="AutoShape 5"/>
          <p:cNvSpPr>
            <a:spLocks noGrp="1" noChangeArrowheads="1"/>
          </p:cNvSpPr>
          <p:nvPr>
            <p:ph type="title"/>
          </p:nvPr>
        </p:nvSpPr>
        <p:spPr bwMode="auto">
          <a:xfrm>
            <a:off x="642910" y="214290"/>
            <a:ext cx="5543560" cy="1143000"/>
          </a:xfrm>
          <a:prstGeom prst="wedgeRoundRectCallout">
            <a:avLst>
              <a:gd name="adj1" fmla="val 15523"/>
              <a:gd name="adj2" fmla="val 111019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Ишликлени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айырып,къайсы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маъна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англатагъанны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гёрсетигиз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0298" y="2500306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Тур-турсана,мени</a:t>
            </a:r>
            <a:r>
              <a:rPr lang="ru-RU" dirty="0" smtClean="0"/>
              <a:t> Абдуллам </a:t>
            </a:r>
            <a:r>
              <a:rPr lang="ru-RU" dirty="0" err="1" smtClean="0"/>
              <a:t>турсана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12" name="7-конечная звезда 11"/>
          <p:cNvSpPr/>
          <p:nvPr/>
        </p:nvSpPr>
        <p:spPr>
          <a:xfrm>
            <a:off x="6786578" y="1857364"/>
            <a:ext cx="2357422" cy="1128714"/>
          </a:xfrm>
          <a:prstGeom prst="star7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dirty="0" err="1" smtClean="0">
                <a:solidFill>
                  <a:srgbClr val="FF0000"/>
                </a:solidFill>
              </a:rPr>
              <a:t>Тилев</a:t>
            </a:r>
            <a:r>
              <a:rPr lang="ru-RU" dirty="0" smtClean="0">
                <a:solidFill>
                  <a:srgbClr val="FF0000"/>
                </a:solidFill>
              </a:rPr>
              <a:t>      </a:t>
            </a:r>
            <a:r>
              <a:rPr lang="ru-RU" dirty="0" err="1" smtClean="0">
                <a:solidFill>
                  <a:srgbClr val="FF0000"/>
                </a:solidFill>
              </a:rPr>
              <a:t>багъыш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488" y="342900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тур</a:t>
            </a:r>
            <a:r>
              <a:rPr lang="ru-RU" dirty="0" err="1" smtClean="0">
                <a:solidFill>
                  <a:srgbClr val="7030A0"/>
                </a:solidFill>
              </a:rPr>
              <a:t>сана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5984" y="4643446"/>
            <a:ext cx="4437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Яхшы</a:t>
            </a:r>
            <a:r>
              <a:rPr lang="ru-RU" dirty="0" smtClean="0"/>
              <a:t> </a:t>
            </a:r>
            <a:r>
              <a:rPr lang="ru-RU" dirty="0" err="1" smtClean="0"/>
              <a:t>игит</a:t>
            </a:r>
            <a:r>
              <a:rPr lang="ru-RU" dirty="0" smtClean="0"/>
              <a:t>  </a:t>
            </a:r>
            <a:r>
              <a:rPr lang="ru-RU" dirty="0" err="1" smtClean="0"/>
              <a:t>йимик</a:t>
            </a:r>
            <a:r>
              <a:rPr lang="ru-RU" dirty="0" smtClean="0"/>
              <a:t>  </a:t>
            </a:r>
            <a:r>
              <a:rPr lang="ru-RU" dirty="0" err="1" smtClean="0"/>
              <a:t>атда</a:t>
            </a:r>
            <a:r>
              <a:rPr lang="ru-RU" dirty="0" smtClean="0"/>
              <a:t> </a:t>
            </a:r>
            <a:r>
              <a:rPr lang="ru-RU" dirty="0" err="1" smtClean="0"/>
              <a:t>олтур</a:t>
            </a:r>
            <a:r>
              <a:rPr lang="ru-RU" dirty="0" smtClean="0"/>
              <a:t> чу,</a:t>
            </a:r>
          </a:p>
          <a:p>
            <a:r>
              <a:rPr lang="ru-RU" dirty="0" err="1" smtClean="0"/>
              <a:t>душманланы</a:t>
            </a:r>
            <a:r>
              <a:rPr lang="ru-RU" dirty="0" smtClean="0"/>
              <a:t> </a:t>
            </a:r>
            <a:r>
              <a:rPr lang="ru-RU" dirty="0" err="1" smtClean="0"/>
              <a:t>гёзюн</a:t>
            </a:r>
            <a:r>
              <a:rPr lang="ru-RU" dirty="0" smtClean="0"/>
              <a:t>  </a:t>
            </a:r>
            <a:r>
              <a:rPr lang="ru-RU" dirty="0" err="1" smtClean="0"/>
              <a:t>къандан</a:t>
            </a:r>
            <a:r>
              <a:rPr lang="ru-RU" dirty="0" smtClean="0"/>
              <a:t> </a:t>
            </a:r>
            <a:r>
              <a:rPr lang="ru-RU" dirty="0" err="1" smtClean="0"/>
              <a:t>толтур</a:t>
            </a:r>
            <a:r>
              <a:rPr lang="ru-RU" dirty="0" smtClean="0"/>
              <a:t> чу!</a:t>
            </a:r>
            <a:endParaRPr lang="ru-RU" dirty="0"/>
          </a:p>
        </p:txBody>
      </p:sp>
      <p:sp>
        <p:nvSpPr>
          <p:cNvPr id="15" name="7-конечная звезда 14"/>
          <p:cNvSpPr/>
          <p:nvPr/>
        </p:nvSpPr>
        <p:spPr>
          <a:xfrm>
            <a:off x="6786578" y="4071942"/>
            <a:ext cx="2357422" cy="1128714"/>
          </a:xfrm>
          <a:prstGeom prst="star7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dirty="0" err="1" smtClean="0">
                <a:solidFill>
                  <a:srgbClr val="FF0000"/>
                </a:solidFill>
              </a:rPr>
              <a:t>буйрукъ</a:t>
            </a:r>
            <a:r>
              <a:rPr lang="ru-RU" dirty="0" smtClean="0">
                <a:solidFill>
                  <a:srgbClr val="FF0000"/>
                </a:solidFill>
              </a:rPr>
              <a:t>       </a:t>
            </a:r>
            <a:r>
              <a:rPr lang="ru-RU" dirty="0" err="1" smtClean="0">
                <a:solidFill>
                  <a:srgbClr val="FF0000"/>
                </a:solidFill>
              </a:rPr>
              <a:t>багъыш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43174" y="542926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Олтур</a:t>
            </a:r>
            <a:r>
              <a:rPr lang="ru-RU" dirty="0" smtClean="0"/>
              <a:t> чу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429124" y="564357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Толтур</a:t>
            </a:r>
            <a:r>
              <a:rPr lang="ru-RU" dirty="0" smtClean="0"/>
              <a:t> чу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4" grpId="0" build="allAtOnce"/>
      <p:bldP spid="15" grpId="0" animBg="1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-конечная звезда 3"/>
          <p:cNvSpPr/>
          <p:nvPr/>
        </p:nvSpPr>
        <p:spPr>
          <a:xfrm>
            <a:off x="6786578" y="1857364"/>
            <a:ext cx="2357422" cy="1128714"/>
          </a:xfrm>
          <a:prstGeom prst="star7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FF0000"/>
                </a:solidFill>
              </a:rPr>
              <a:t>Хабар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багъыш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AutoShape 5"/>
          <p:cNvSpPr>
            <a:spLocks noGrp="1" noChangeArrowheads="1"/>
          </p:cNvSpPr>
          <p:nvPr>
            <p:ph type="title"/>
          </p:nvPr>
        </p:nvSpPr>
        <p:spPr bwMode="auto">
          <a:prstGeom prst="wedgeRoundRectCallout">
            <a:avLst>
              <a:gd name="adj1" fmla="val 15523"/>
              <a:gd name="adj2" fmla="val 111019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Ишликлени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айырып,къайсы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маъна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англатагъанны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гёрсетигиз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pic>
        <p:nvPicPr>
          <p:cNvPr id="10" name="Picture 2" descr="dd36efffaaed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4346" y="1428736"/>
            <a:ext cx="2774137" cy="4525963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428860" y="2643182"/>
            <a:ext cx="4572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Яхшы</a:t>
            </a:r>
            <a:r>
              <a:rPr lang="ru-RU" dirty="0" smtClean="0"/>
              <a:t> </a:t>
            </a:r>
            <a:r>
              <a:rPr lang="ru-RU" dirty="0" err="1" smtClean="0"/>
              <a:t>игитлер</a:t>
            </a:r>
            <a:r>
              <a:rPr lang="ru-RU" dirty="0" smtClean="0"/>
              <a:t> </a:t>
            </a:r>
            <a:r>
              <a:rPr lang="ru-RU" dirty="0" err="1" smtClean="0"/>
              <a:t>йимик</a:t>
            </a:r>
            <a:r>
              <a:rPr lang="ru-RU" dirty="0" smtClean="0"/>
              <a:t> </a:t>
            </a:r>
            <a:r>
              <a:rPr lang="ru-RU" dirty="0" err="1" smtClean="0"/>
              <a:t>атда</a:t>
            </a:r>
            <a:r>
              <a:rPr lang="ru-RU" dirty="0" smtClean="0"/>
              <a:t> </a:t>
            </a:r>
            <a:r>
              <a:rPr lang="ru-RU" dirty="0" err="1" smtClean="0"/>
              <a:t>олтургъан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душманыны</a:t>
            </a:r>
            <a:r>
              <a:rPr lang="ru-RU" dirty="0" smtClean="0"/>
              <a:t>  </a:t>
            </a:r>
            <a:r>
              <a:rPr lang="ru-RU" dirty="0" err="1" smtClean="0"/>
              <a:t>гёзюн</a:t>
            </a:r>
            <a:r>
              <a:rPr lang="ru-RU" dirty="0" smtClean="0"/>
              <a:t> </a:t>
            </a:r>
            <a:r>
              <a:rPr lang="ru-RU" dirty="0" err="1" smtClean="0"/>
              <a:t>къандан</a:t>
            </a:r>
            <a:r>
              <a:rPr lang="ru-RU" dirty="0" smtClean="0"/>
              <a:t> </a:t>
            </a:r>
            <a:r>
              <a:rPr lang="ru-RU" dirty="0" err="1" smtClean="0"/>
              <a:t>толтургъан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928926" y="3857628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Олтургъан</a:t>
            </a:r>
            <a:r>
              <a:rPr lang="ru-RU" dirty="0" smtClean="0"/>
              <a:t>, </a:t>
            </a:r>
            <a:r>
              <a:rPr lang="ru-RU" dirty="0" err="1" smtClean="0"/>
              <a:t>толтургъан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285984" y="4357694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Ат</a:t>
            </a:r>
            <a:r>
              <a:rPr lang="ru-RU" dirty="0" smtClean="0"/>
              <a:t> </a:t>
            </a:r>
            <a:r>
              <a:rPr lang="ru-RU" dirty="0" err="1" smtClean="0"/>
              <a:t>оьлсе</a:t>
            </a:r>
            <a:r>
              <a:rPr lang="ru-RU" dirty="0" smtClean="0"/>
              <a:t>, </a:t>
            </a:r>
            <a:r>
              <a:rPr lang="ru-RU" dirty="0" err="1" smtClean="0"/>
              <a:t>ери</a:t>
            </a:r>
            <a:r>
              <a:rPr lang="ru-RU" dirty="0" smtClean="0"/>
              <a:t> </a:t>
            </a:r>
            <a:r>
              <a:rPr lang="ru-RU" dirty="0" err="1" smtClean="0"/>
              <a:t>къалыр,игит</a:t>
            </a:r>
            <a:r>
              <a:rPr lang="ru-RU" dirty="0" smtClean="0"/>
              <a:t> </a:t>
            </a:r>
            <a:r>
              <a:rPr lang="ru-RU" dirty="0" err="1" smtClean="0"/>
              <a:t>оьлсе,аты</a:t>
            </a:r>
            <a:r>
              <a:rPr lang="ru-RU" dirty="0" smtClean="0"/>
              <a:t> </a:t>
            </a:r>
            <a:r>
              <a:rPr lang="ru-RU" dirty="0" err="1" smtClean="0"/>
              <a:t>къалыр</a:t>
            </a:r>
            <a:endParaRPr lang="ru-RU" dirty="0"/>
          </a:p>
        </p:txBody>
      </p:sp>
      <p:sp>
        <p:nvSpPr>
          <p:cNvPr id="15" name="7-конечная звезда 14"/>
          <p:cNvSpPr/>
          <p:nvPr/>
        </p:nvSpPr>
        <p:spPr>
          <a:xfrm>
            <a:off x="6429388" y="3786190"/>
            <a:ext cx="2357422" cy="1128714"/>
          </a:xfrm>
          <a:prstGeom prst="star7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rgbClr val="FF0000"/>
                </a:solidFill>
              </a:rPr>
              <a:t>шарт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>
                <a:solidFill>
                  <a:srgbClr val="FF0000"/>
                </a:solidFill>
              </a:rPr>
              <a:t>Багъыш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43174" y="5429264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 </a:t>
            </a:r>
            <a:r>
              <a:rPr lang="ru-RU" dirty="0" err="1" smtClean="0"/>
              <a:t>дёгерчик</a:t>
            </a:r>
            <a:r>
              <a:rPr lang="ru-RU" dirty="0" smtClean="0"/>
              <a:t> </a:t>
            </a:r>
            <a:r>
              <a:rPr lang="ru-RU" dirty="0" err="1" smtClean="0"/>
              <a:t>гьыз</a:t>
            </a:r>
            <a:r>
              <a:rPr lang="ru-RU" dirty="0" smtClean="0"/>
              <a:t> </a:t>
            </a:r>
            <a:r>
              <a:rPr lang="ru-RU" dirty="0" err="1" smtClean="0"/>
              <a:t>этсе,арты</a:t>
            </a:r>
            <a:r>
              <a:rPr lang="ru-RU" dirty="0" smtClean="0"/>
              <a:t> да </a:t>
            </a:r>
            <a:r>
              <a:rPr lang="ru-RU" dirty="0" err="1" smtClean="0"/>
              <a:t>шондан</a:t>
            </a:r>
            <a:r>
              <a:rPr lang="ru-RU" dirty="0" smtClean="0"/>
              <a:t> </a:t>
            </a:r>
            <a:r>
              <a:rPr lang="ru-RU" dirty="0" err="1" smtClean="0"/>
              <a:t>юрюр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857488" y="492919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оьлсе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214546" y="63579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643174" y="635795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этсе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/>
      <p:bldP spid="13" grpId="0"/>
      <p:bldP spid="14" grpId="0"/>
      <p:bldP spid="15" grpId="0" animBg="1"/>
      <p:bldP spid="16" grpId="0"/>
      <p:bldP spid="17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phot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571612"/>
            <a:ext cx="2744003" cy="27440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Содержимое 7" descr="05f6eb54ca57e2b4a5f3a9acd49ead8c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214678" y="0"/>
            <a:ext cx="4038600" cy="26811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Рисунок 8" descr="1474443848_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2857500"/>
            <a:ext cx="6096000" cy="40005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0" y="5000636"/>
            <a:ext cx="35004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сагъа</a:t>
            </a:r>
            <a:r>
              <a:rPr lang="ru-RU" dirty="0" smtClean="0"/>
              <a:t> </a:t>
            </a:r>
            <a:r>
              <a:rPr lang="ru-RU" dirty="0" err="1" smtClean="0"/>
              <a:t>чы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гюн</a:t>
            </a:r>
            <a:r>
              <a:rPr lang="ru-RU" dirty="0" smtClean="0"/>
              <a:t> </a:t>
            </a:r>
            <a:r>
              <a:rPr lang="ru-RU" dirty="0" err="1" smtClean="0"/>
              <a:t>оьлюм,бир</a:t>
            </a:r>
            <a:r>
              <a:rPr lang="ru-RU" dirty="0" smtClean="0"/>
              <a:t> </a:t>
            </a:r>
            <a:r>
              <a:rPr lang="ru-RU" dirty="0" err="1" smtClean="0"/>
              <a:t>гюн</a:t>
            </a:r>
            <a:r>
              <a:rPr lang="ru-RU" dirty="0" smtClean="0"/>
              <a:t> яс.</a:t>
            </a:r>
          </a:p>
          <a:p>
            <a:r>
              <a:rPr lang="ru-RU" dirty="0" err="1" smtClean="0"/>
              <a:t>Олагъа</a:t>
            </a:r>
            <a:r>
              <a:rPr lang="ru-RU" dirty="0" smtClean="0"/>
              <a:t> </a:t>
            </a:r>
            <a:r>
              <a:rPr lang="ru-RU" dirty="0" err="1" smtClean="0"/>
              <a:t>чы</a:t>
            </a:r>
            <a:r>
              <a:rPr lang="ru-RU" dirty="0" smtClean="0"/>
              <a:t> </a:t>
            </a:r>
            <a:r>
              <a:rPr lang="ru-RU" dirty="0" err="1" smtClean="0"/>
              <a:t>гьаман</a:t>
            </a:r>
            <a:r>
              <a:rPr lang="ru-RU" dirty="0" smtClean="0"/>
              <a:t> </a:t>
            </a:r>
            <a:r>
              <a:rPr lang="ru-RU" dirty="0" err="1" smtClean="0"/>
              <a:t>йылав,гьаман</a:t>
            </a:r>
            <a:r>
              <a:rPr lang="ru-RU" dirty="0" smtClean="0"/>
              <a:t> яс»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d36efffaae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928802"/>
            <a:ext cx="2774137" cy="4525963"/>
          </a:xfrm>
          <a:prstGeom prst="rect">
            <a:avLst/>
          </a:prstGeom>
          <a:noFill/>
        </p:spPr>
      </p:pic>
      <p:sp>
        <p:nvSpPr>
          <p:cNvPr id="5" name="AutoShape 5"/>
          <p:cNvSpPr>
            <a:spLocks noGrp="1" noChangeArrowheads="1"/>
          </p:cNvSpPr>
          <p:nvPr>
            <p:ph type="title"/>
          </p:nvPr>
        </p:nvSpPr>
        <p:spPr bwMode="auto">
          <a:prstGeom prst="wedgeRoundRectCallout">
            <a:avLst>
              <a:gd name="adj1" fmla="val 15523"/>
              <a:gd name="adj2" fmla="val 111019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Уьйге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иш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(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дневниклеге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де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язабыз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)</a:t>
            </a:r>
            <a:b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</a:b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Тапшурув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№342  *84-85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d36efffaa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pic>
        <p:nvPicPr>
          <p:cNvPr id="3075" name="Picture 3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771775" y="3716338"/>
            <a:ext cx="32400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sz="3200" b="1" dirty="0">
              <a:solidFill>
                <a:schemeClr val="hlink"/>
              </a:solidFill>
              <a:latin typeface="Georgia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70130" y="5661025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endParaRPr lang="ru-RU" sz="2400" b="1" dirty="0">
              <a:solidFill>
                <a:srgbClr val="669900"/>
              </a:solidFill>
              <a:latin typeface="Georgia" pitchFamily="18" charset="0"/>
            </a:endParaRP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642909" y="333375"/>
            <a:ext cx="8358247" cy="2665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Тема : </a:t>
            </a:r>
            <a:r>
              <a:rPr lang="ru-RU" sz="3600" b="1" kern="10" dirty="0" err="1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Шарт</a:t>
            </a:r>
            <a:r>
              <a:rPr lang="ru-RU" sz="3600" b="1" kern="10" dirty="0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 </a:t>
            </a:r>
            <a:endParaRPr lang="ru-RU" sz="3600" b="1" kern="10" dirty="0" smtClean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/>
            </a:endParaRPr>
          </a:p>
          <a:p>
            <a:pPr algn="ctr"/>
            <a:r>
              <a:rPr lang="ru-RU" sz="3600" b="1" kern="10" dirty="0" err="1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багъыш</a:t>
            </a:r>
            <a:r>
              <a:rPr lang="ru-RU" sz="3600" b="1" kern="10" dirty="0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.</a:t>
            </a:r>
            <a:endParaRPr lang="ru-RU" sz="3600" b="1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85926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Шарт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багъышдагъы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ишликлер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башгъа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ишлик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англатагъан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иш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яшавгъа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чыкъмакъ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учун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герекли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болагъан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шартны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англата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Шарт</a:t>
            </a:r>
            <a:r>
              <a:rPr lang="ru-RU" dirty="0" smtClean="0"/>
              <a:t> </a:t>
            </a:r>
            <a:r>
              <a:rPr lang="ru-RU" dirty="0" err="1" smtClean="0"/>
              <a:t>ишликлени</a:t>
            </a:r>
            <a:r>
              <a:rPr lang="ru-RU" dirty="0" smtClean="0"/>
              <a:t> </a:t>
            </a:r>
            <a:r>
              <a:rPr lang="ru-RU" dirty="0" err="1" smtClean="0"/>
              <a:t>эки</a:t>
            </a:r>
            <a:r>
              <a:rPr lang="ru-RU" dirty="0" smtClean="0"/>
              <a:t> </a:t>
            </a:r>
            <a:r>
              <a:rPr lang="ru-RU" dirty="0" err="1" smtClean="0"/>
              <a:t>къалиби</a:t>
            </a:r>
            <a:r>
              <a:rPr lang="ru-RU" dirty="0" smtClean="0"/>
              <a:t> бар:</a:t>
            </a:r>
          </a:p>
          <a:p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3286116" y="2285992"/>
            <a:ext cx="1285884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464579" y="2393149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357290" y="3500438"/>
            <a:ext cx="191453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простой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6248" y="3500438"/>
            <a:ext cx="192882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къошма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Блок-схема: узел 28"/>
          <p:cNvSpPr/>
          <p:nvPr/>
        </p:nvSpPr>
        <p:spPr>
          <a:xfrm rot="10800000" flipH="1" flipV="1">
            <a:off x="714348" y="4429132"/>
            <a:ext cx="714380" cy="642941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dirty="0" err="1" smtClean="0">
                <a:solidFill>
                  <a:srgbClr val="FF0000"/>
                </a:solidFill>
              </a:rPr>
              <a:t>са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Блок-схема: узел 29"/>
          <p:cNvSpPr/>
          <p:nvPr/>
        </p:nvSpPr>
        <p:spPr>
          <a:xfrm rot="10800000" flipH="1" flipV="1">
            <a:off x="2500298" y="4429132"/>
            <a:ext cx="714380" cy="64294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-се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1" name="Рисунок 30" descr="5641b14c391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5992"/>
            <a:ext cx="1428760" cy="1967201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214282" y="5643578"/>
            <a:ext cx="414340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6600"/>
                </a:solidFill>
              </a:rPr>
              <a:t>Ал- </a:t>
            </a:r>
            <a:r>
              <a:rPr lang="ru-RU" sz="2800" dirty="0" err="1" smtClean="0">
                <a:solidFill>
                  <a:srgbClr val="006600"/>
                </a:solidFill>
              </a:rPr>
              <a:t>алса</a:t>
            </a:r>
            <a:r>
              <a:rPr lang="ru-RU" sz="2800" dirty="0" smtClean="0">
                <a:solidFill>
                  <a:srgbClr val="006600"/>
                </a:solidFill>
              </a:rPr>
              <a:t>, </a:t>
            </a:r>
            <a:r>
              <a:rPr lang="ru-RU" sz="2800" dirty="0" err="1" smtClean="0">
                <a:solidFill>
                  <a:srgbClr val="006600"/>
                </a:solidFill>
              </a:rPr>
              <a:t>гел-гелсе</a:t>
            </a:r>
            <a:r>
              <a:rPr lang="ru-RU" sz="2800" dirty="0" smtClean="0">
                <a:solidFill>
                  <a:srgbClr val="006600"/>
                </a:solidFill>
              </a:rPr>
              <a:t>,</a:t>
            </a:r>
          </a:p>
          <a:p>
            <a:pPr algn="ctr"/>
            <a:r>
              <a:rPr lang="ru-RU" sz="2800" dirty="0" err="1" smtClean="0">
                <a:solidFill>
                  <a:srgbClr val="006600"/>
                </a:solidFill>
              </a:rPr>
              <a:t>гёр</a:t>
            </a:r>
            <a:r>
              <a:rPr lang="ru-RU" sz="2800" dirty="0" smtClean="0">
                <a:solidFill>
                  <a:srgbClr val="006600"/>
                </a:solidFill>
              </a:rPr>
              <a:t>- </a:t>
            </a:r>
            <a:r>
              <a:rPr lang="ru-RU" sz="2800" dirty="0" err="1" smtClean="0">
                <a:solidFill>
                  <a:srgbClr val="006600"/>
                </a:solidFill>
              </a:rPr>
              <a:t>гёрсе</a:t>
            </a:r>
            <a:endParaRPr lang="ru-RU" sz="28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 smtClean="0"/>
              <a:t>Бетлеге</a:t>
            </a:r>
            <a:r>
              <a:rPr lang="ru-RU" sz="2400" dirty="0" smtClean="0"/>
              <a:t> </a:t>
            </a:r>
            <a:r>
              <a:rPr lang="ru-RU" sz="2400" dirty="0" err="1" smtClean="0"/>
              <a:t>гёре</a:t>
            </a:r>
            <a:r>
              <a:rPr lang="ru-RU" sz="2400" dirty="0" smtClean="0"/>
              <a:t> </a:t>
            </a:r>
            <a:r>
              <a:rPr lang="ru-RU" sz="2400" dirty="0" err="1" smtClean="0"/>
              <a:t>алышынагъанда</a:t>
            </a:r>
            <a:r>
              <a:rPr lang="ru-RU" sz="2400" dirty="0" smtClean="0"/>
              <a:t> </a:t>
            </a:r>
            <a:r>
              <a:rPr lang="ru-RU" sz="2400" dirty="0" err="1" smtClean="0"/>
              <a:t>шарт</a:t>
            </a:r>
            <a:r>
              <a:rPr lang="ru-RU" sz="2400" dirty="0" smtClean="0"/>
              <a:t> </a:t>
            </a:r>
            <a:r>
              <a:rPr lang="ru-RU" sz="2400" dirty="0" err="1" smtClean="0"/>
              <a:t>ишликни</a:t>
            </a:r>
            <a:r>
              <a:rPr lang="ru-RU" sz="2400" dirty="0" smtClean="0"/>
              <a:t> простой </a:t>
            </a:r>
            <a:r>
              <a:rPr lang="ru-RU" sz="2400" dirty="0" err="1" smtClean="0"/>
              <a:t>къалиби</a:t>
            </a:r>
            <a:r>
              <a:rPr lang="ru-RU" sz="2400" dirty="0" smtClean="0"/>
              <a:t> </a:t>
            </a:r>
            <a:r>
              <a:rPr lang="ru-RU" sz="2400" dirty="0" err="1" smtClean="0"/>
              <a:t>къошумчаланы</a:t>
            </a:r>
            <a:r>
              <a:rPr lang="ru-RU" sz="2400" dirty="0" smtClean="0"/>
              <a:t> </a:t>
            </a:r>
            <a:r>
              <a:rPr lang="ru-RU" sz="2400" dirty="0" err="1" smtClean="0"/>
              <a:t>экинчи</a:t>
            </a:r>
            <a:r>
              <a:rPr lang="ru-RU" sz="2400" dirty="0" smtClean="0"/>
              <a:t> </a:t>
            </a:r>
            <a:r>
              <a:rPr lang="ru-RU" sz="2400" dirty="0" err="1" smtClean="0"/>
              <a:t>тайпасын</a:t>
            </a:r>
            <a:r>
              <a:rPr lang="ru-RU" sz="2400" dirty="0" smtClean="0"/>
              <a:t> </a:t>
            </a:r>
            <a:r>
              <a:rPr lang="ru-RU" sz="2400" dirty="0" err="1" smtClean="0"/>
              <a:t>къабул</a:t>
            </a:r>
            <a:r>
              <a:rPr lang="ru-RU" sz="2400" dirty="0" smtClean="0"/>
              <a:t> </a:t>
            </a:r>
            <a:r>
              <a:rPr lang="ru-RU" sz="2400" dirty="0" err="1" smtClean="0"/>
              <a:t>эте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1-нчи бет  </a:t>
            </a:r>
            <a:r>
              <a:rPr lang="ru-RU" dirty="0" err="1" smtClean="0"/>
              <a:t>алсам</a:t>
            </a:r>
            <a:r>
              <a:rPr lang="ru-RU" dirty="0" smtClean="0"/>
              <a:t>                        </a:t>
            </a:r>
            <a:r>
              <a:rPr lang="ru-RU" dirty="0" err="1" smtClean="0"/>
              <a:t>алсакъ</a:t>
            </a:r>
            <a:endParaRPr lang="ru-RU" dirty="0" smtClean="0"/>
          </a:p>
          <a:p>
            <a:r>
              <a:rPr lang="ru-RU" dirty="0" smtClean="0"/>
              <a:t>2-нчи бет   </a:t>
            </a:r>
            <a:r>
              <a:rPr lang="ru-RU" dirty="0" err="1" smtClean="0"/>
              <a:t>алсанг</a:t>
            </a:r>
            <a:r>
              <a:rPr lang="ru-RU" dirty="0" smtClean="0"/>
              <a:t>                      </a:t>
            </a:r>
            <a:r>
              <a:rPr lang="ru-RU" dirty="0" err="1" smtClean="0"/>
              <a:t>алсагъыз</a:t>
            </a:r>
            <a:endParaRPr lang="ru-RU" dirty="0" smtClean="0"/>
          </a:p>
          <a:p>
            <a:r>
              <a:rPr lang="ru-RU" dirty="0" smtClean="0"/>
              <a:t>3-нчю бет  </a:t>
            </a:r>
            <a:r>
              <a:rPr lang="ru-RU" dirty="0" err="1" smtClean="0"/>
              <a:t>алса</a:t>
            </a:r>
            <a:r>
              <a:rPr lang="ru-RU" dirty="0" smtClean="0"/>
              <a:t> </a:t>
            </a:r>
            <a:r>
              <a:rPr lang="ru-RU" dirty="0" smtClean="0"/>
              <a:t>                          </a:t>
            </a:r>
            <a:r>
              <a:rPr lang="ru-RU" dirty="0" err="1" smtClean="0"/>
              <a:t>алса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571472" y="1571612"/>
            <a:ext cx="242889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rgbClr val="006600"/>
                </a:solidFill>
              </a:rPr>
              <a:t>Теклик</a:t>
            </a:r>
            <a:r>
              <a:rPr lang="ru-RU" sz="3200" dirty="0" smtClean="0">
                <a:solidFill>
                  <a:srgbClr val="006600"/>
                </a:solidFill>
              </a:rPr>
              <a:t> </a:t>
            </a:r>
            <a:endParaRPr lang="ru-RU" sz="3200" dirty="0">
              <a:solidFill>
                <a:srgbClr val="00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5429256" y="1571612"/>
            <a:ext cx="242889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ru-RU" sz="3200" dirty="0" smtClean="0">
                <a:solidFill>
                  <a:srgbClr val="006600"/>
                </a:solidFill>
              </a:rPr>
              <a:t>    </a:t>
            </a:r>
            <a:r>
              <a:rPr lang="ru-RU" sz="3200" dirty="0" err="1" smtClean="0">
                <a:solidFill>
                  <a:srgbClr val="006600"/>
                </a:solidFill>
              </a:rPr>
              <a:t>Кёплюк</a:t>
            </a:r>
            <a:endParaRPr lang="ru-RU" sz="3200" dirty="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708275"/>
            <a:ext cx="2725737" cy="4149725"/>
          </a:xfrm>
          <a:prstGeom prst="rect">
            <a:avLst/>
          </a:prstGeom>
          <a:noFill/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79389" y="260350"/>
            <a:ext cx="7393007" cy="3168650"/>
          </a:xfrm>
          <a:prstGeom prst="wedgeRoundRectCallout">
            <a:avLst>
              <a:gd name="adj1" fmla="val 45981"/>
              <a:gd name="adj2" fmla="val 65685"/>
              <a:gd name="adj3" fmla="val 16667"/>
            </a:avLst>
          </a:prstGeom>
          <a:solidFill>
            <a:srgbClr val="FFD1FF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000" b="1" i="1" dirty="0" err="1" smtClean="0">
                <a:latin typeface="Georgia" pitchFamily="18" charset="0"/>
              </a:rPr>
              <a:t>Багъыш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ишлик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англатагъан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ишни,гьаракатны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гьакъыкъат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булангъы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аралыгъын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гёрсете</a:t>
            </a:r>
            <a:r>
              <a:rPr lang="ru-RU" sz="2000" b="1" i="1" dirty="0" smtClean="0">
                <a:latin typeface="Georgia" pitchFamily="18" charset="0"/>
              </a:rPr>
              <a:t>.</a:t>
            </a:r>
          </a:p>
          <a:p>
            <a:pPr algn="ctr"/>
            <a:r>
              <a:rPr lang="ru-RU" sz="2000" b="1" i="1" dirty="0" err="1" smtClean="0">
                <a:latin typeface="Georgia" pitchFamily="18" charset="0"/>
              </a:rPr>
              <a:t>Масала,бир-бир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ишликлер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гьакъыкъатда,яшавда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болмагъан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ишлени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англата</a:t>
            </a:r>
            <a:r>
              <a:rPr lang="ru-RU" sz="2000" b="1" i="1" dirty="0" smtClean="0">
                <a:latin typeface="Georgia" pitchFamily="18" charset="0"/>
              </a:rPr>
              <a:t>(</a:t>
            </a:r>
            <a:r>
              <a:rPr lang="ru-RU" sz="2000" b="1" i="1" dirty="0" err="1" smtClean="0">
                <a:latin typeface="Georgia" pitchFamily="18" charset="0"/>
              </a:rPr>
              <a:t>гелсе,гелсене</a:t>
            </a:r>
            <a:r>
              <a:rPr lang="ru-RU" sz="2000" b="1" i="1" dirty="0" smtClean="0">
                <a:latin typeface="Georgia" pitchFamily="18" charset="0"/>
              </a:rPr>
              <a:t>),</a:t>
            </a:r>
          </a:p>
          <a:p>
            <a:pPr algn="ctr"/>
            <a:r>
              <a:rPr lang="ru-RU" sz="2000" b="1" i="1" dirty="0" err="1" smtClean="0">
                <a:latin typeface="Georgia" pitchFamily="18" charset="0"/>
              </a:rPr>
              <a:t>бирлери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буса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яшавда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болгъан</a:t>
            </a:r>
            <a:r>
              <a:rPr lang="ru-RU" sz="2000" b="1" i="1" dirty="0" smtClean="0">
                <a:latin typeface="Georgia" pitchFamily="18" charset="0"/>
              </a:rPr>
              <a:t> яда </a:t>
            </a:r>
            <a:r>
              <a:rPr lang="ru-RU" sz="2000" b="1" i="1" dirty="0" err="1" smtClean="0">
                <a:latin typeface="Georgia" pitchFamily="18" charset="0"/>
              </a:rPr>
              <a:t>болуп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турагъан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ишлени</a:t>
            </a:r>
            <a:r>
              <a:rPr lang="ru-RU" sz="2000" b="1" i="1" dirty="0" smtClean="0">
                <a:latin typeface="Georgia" pitchFamily="18" charset="0"/>
              </a:rPr>
              <a:t> </a:t>
            </a:r>
            <a:r>
              <a:rPr lang="ru-RU" sz="2000" b="1" i="1" dirty="0" err="1" smtClean="0">
                <a:latin typeface="Georgia" pitchFamily="18" charset="0"/>
              </a:rPr>
              <a:t>англата</a:t>
            </a:r>
            <a:r>
              <a:rPr lang="ru-RU" sz="2000" b="1" i="1" dirty="0" smtClean="0">
                <a:latin typeface="Georgia" pitchFamily="18" charset="0"/>
              </a:rPr>
              <a:t>(</a:t>
            </a:r>
            <a:r>
              <a:rPr lang="ru-RU" sz="2000" b="1" i="1" dirty="0" err="1" smtClean="0">
                <a:latin typeface="Georgia" pitchFamily="18" charset="0"/>
              </a:rPr>
              <a:t>ала,алгъан</a:t>
            </a:r>
            <a:r>
              <a:rPr lang="ru-RU" sz="2000" b="1" i="1" dirty="0" smtClean="0">
                <a:latin typeface="Georgia" pitchFamily="18" charset="0"/>
              </a:rPr>
              <a:t>)</a:t>
            </a:r>
            <a:r>
              <a:rPr lang="ru-RU" sz="3200" b="1" i="1" dirty="0" smtClean="0">
                <a:latin typeface="Georgia" pitchFamily="18" charset="0"/>
              </a:rPr>
              <a:t>.</a:t>
            </a:r>
            <a:endParaRPr lang="ru-RU" sz="3200" b="1" i="1" dirty="0">
              <a:latin typeface="Georgia" pitchFamily="18" charset="0"/>
            </a:endParaRPr>
          </a:p>
        </p:txBody>
      </p:sp>
      <p:sp>
        <p:nvSpPr>
          <p:cNvPr id="4103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333375"/>
            <a:ext cx="576262" cy="576263"/>
          </a:xfrm>
          <a:prstGeom prst="actionButtonForwardNex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1</a:t>
            </a:r>
            <a:endParaRPr lang="ru-RU" sz="2400" b="1">
              <a:solidFill>
                <a:schemeClr val="bg1"/>
              </a:solidFill>
            </a:endParaRPr>
          </a:p>
        </p:txBody>
      </p:sp>
      <p:sp>
        <p:nvSpPr>
          <p:cNvPr id="410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43888" y="1125538"/>
            <a:ext cx="576262" cy="576262"/>
          </a:xfrm>
          <a:prstGeom prst="actionButtonForwardNex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2</a:t>
            </a:r>
            <a:endParaRPr lang="ru-RU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Шарт</a:t>
            </a:r>
            <a:r>
              <a:rPr lang="ru-RU" dirty="0" smtClean="0"/>
              <a:t> </a:t>
            </a:r>
            <a:r>
              <a:rPr lang="ru-RU" dirty="0" err="1" smtClean="0"/>
              <a:t>багъышдан</a:t>
            </a:r>
            <a:r>
              <a:rPr lang="ru-RU" dirty="0" smtClean="0"/>
              <a:t> </a:t>
            </a:r>
            <a:r>
              <a:rPr lang="ru-RU" dirty="0" err="1" smtClean="0"/>
              <a:t>сонг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г</a:t>
            </a:r>
            <a:r>
              <a:rPr lang="ru-RU" dirty="0" err="1" smtClean="0"/>
              <a:t>есекче</a:t>
            </a:r>
            <a:r>
              <a:rPr lang="ru-RU" dirty="0" smtClean="0"/>
              <a:t> </a:t>
            </a:r>
            <a:r>
              <a:rPr lang="ru-RU" dirty="0" err="1" smtClean="0"/>
              <a:t>къолланса,шо</a:t>
            </a:r>
            <a:r>
              <a:rPr lang="ru-RU" dirty="0" smtClean="0"/>
              <a:t>,</a:t>
            </a:r>
            <a:r>
              <a:rPr lang="ru-RU" dirty="0" smtClean="0"/>
              <a:t>                        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                 </a:t>
            </a:r>
            <a:r>
              <a:rPr lang="ru-RU" dirty="0" err="1" smtClean="0"/>
              <a:t>англата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dirty="0" err="1" smtClean="0"/>
              <a:t>Бир-бирде</a:t>
            </a:r>
            <a:r>
              <a:rPr lang="ru-RU" dirty="0" smtClean="0"/>
              <a:t> </a:t>
            </a:r>
            <a:r>
              <a:rPr lang="ru-RU" dirty="0" err="1" smtClean="0"/>
              <a:t>къайнашып</a:t>
            </a:r>
            <a:r>
              <a:rPr lang="ru-RU" dirty="0" smtClean="0"/>
              <a:t> </a:t>
            </a:r>
            <a:r>
              <a:rPr lang="ru-RU" dirty="0" err="1" smtClean="0"/>
              <a:t>йиберсе</a:t>
            </a:r>
            <a:r>
              <a:rPr lang="ru-RU" dirty="0" smtClean="0"/>
              <a:t> де,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о  </a:t>
            </a:r>
            <a:r>
              <a:rPr lang="ru-RU" dirty="0" err="1" smtClean="0"/>
              <a:t>яман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тюгюл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Блок-схема: узел 4"/>
          <p:cNvSpPr/>
          <p:nvPr/>
        </p:nvSpPr>
        <p:spPr>
          <a:xfrm>
            <a:off x="1071538" y="1428736"/>
            <a:ext cx="1285884" cy="124301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6600"/>
                </a:solidFill>
              </a:rPr>
              <a:t>да</a:t>
            </a:r>
            <a:endParaRPr lang="ru-RU" sz="3200" dirty="0">
              <a:solidFill>
                <a:srgbClr val="006600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5000628" y="1357298"/>
            <a:ext cx="1285884" cy="124301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6600"/>
                </a:solidFill>
              </a:rPr>
              <a:t>де</a:t>
            </a:r>
            <a:endParaRPr lang="ru-RU" sz="3200" dirty="0">
              <a:solidFill>
                <a:srgbClr val="0066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3429000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006600"/>
                </a:solidFill>
              </a:rPr>
              <a:t>к</a:t>
            </a:r>
            <a:r>
              <a:rPr lang="ru-RU" sz="2400" dirty="0" err="1" smtClean="0">
                <a:solidFill>
                  <a:srgbClr val="006600"/>
                </a:solidFill>
              </a:rPr>
              <a:t>ъаршылыкъ</a:t>
            </a:r>
            <a:r>
              <a:rPr lang="ru-RU" sz="2400" dirty="0" smtClean="0">
                <a:solidFill>
                  <a:srgbClr val="006600"/>
                </a:solidFill>
              </a:rPr>
              <a:t> </a:t>
            </a:r>
            <a:r>
              <a:rPr lang="ru-RU" sz="2400" dirty="0" err="1" smtClean="0">
                <a:solidFill>
                  <a:srgbClr val="006600"/>
                </a:solidFill>
              </a:rPr>
              <a:t>маъна</a:t>
            </a:r>
            <a:r>
              <a:rPr lang="ru-RU" sz="2400" dirty="0" smtClean="0">
                <a:solidFill>
                  <a:srgbClr val="006600"/>
                </a:solidFill>
              </a:rPr>
              <a:t> да</a:t>
            </a:r>
            <a:endParaRPr lang="ru-RU" sz="2400" dirty="0">
              <a:solidFill>
                <a:srgbClr val="00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2928934"/>
            <a:ext cx="228601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006600"/>
                </a:solidFill>
              </a:rPr>
              <a:t>шарт</a:t>
            </a:r>
            <a:r>
              <a:rPr lang="ru-RU" sz="2400" dirty="0" smtClean="0">
                <a:solidFill>
                  <a:srgbClr val="006600"/>
                </a:solidFill>
              </a:rPr>
              <a:t> </a:t>
            </a:r>
            <a:r>
              <a:rPr lang="ru-RU" sz="2400" dirty="0" err="1" smtClean="0">
                <a:solidFill>
                  <a:srgbClr val="006600"/>
                </a:solidFill>
              </a:rPr>
              <a:t>маънадан</a:t>
            </a:r>
            <a:r>
              <a:rPr lang="ru-RU" sz="2400" dirty="0" smtClean="0">
                <a:solidFill>
                  <a:srgbClr val="006600"/>
                </a:solidFill>
              </a:rPr>
              <a:t> </a:t>
            </a:r>
            <a:endParaRPr lang="ru-RU" sz="2400" dirty="0">
              <a:solidFill>
                <a:srgbClr val="006600"/>
              </a:solidFill>
            </a:endParaRPr>
          </a:p>
        </p:txBody>
      </p:sp>
      <p:pic>
        <p:nvPicPr>
          <p:cNvPr id="9" name="Рисунок 8" descr="5641b14c391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48151"/>
            <a:ext cx="1419223" cy="2609849"/>
          </a:xfrm>
          <a:prstGeom prst="rect">
            <a:avLst/>
          </a:prstGeom>
        </p:spPr>
      </p:pic>
      <p:pic>
        <p:nvPicPr>
          <p:cNvPr id="10" name="Picture 3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142852"/>
            <a:ext cx="1571604" cy="272537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000892" y="2857496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къайры</a:t>
            </a:r>
            <a:r>
              <a:rPr lang="ru-RU" sz="2400" dirty="0" smtClean="0">
                <a:solidFill>
                  <a:schemeClr val="tx1"/>
                </a:solidFill>
              </a:rPr>
              <a:t>,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Шарт</a:t>
            </a:r>
            <a:r>
              <a:rPr lang="ru-RU" dirty="0" smtClean="0"/>
              <a:t> </a:t>
            </a:r>
            <a:r>
              <a:rPr lang="ru-RU" dirty="0" err="1" smtClean="0"/>
              <a:t>ишликни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къалиплери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з</a:t>
            </a:r>
            <a:r>
              <a:rPr lang="ru-RU" dirty="0" err="1" smtClean="0"/>
              <a:t>аманланы</a:t>
            </a:r>
            <a:r>
              <a:rPr lang="ru-RU" dirty="0" smtClean="0"/>
              <a:t> </a:t>
            </a:r>
            <a:r>
              <a:rPr lang="ru-RU" dirty="0" err="1" smtClean="0"/>
              <a:t>ишликлерине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д</a:t>
            </a:r>
            <a:r>
              <a:rPr lang="ru-RU" dirty="0" err="1" smtClean="0"/>
              <a:t>еген</a:t>
            </a:r>
            <a:r>
              <a:rPr lang="ru-RU" dirty="0" smtClean="0"/>
              <a:t> </a:t>
            </a:r>
            <a:r>
              <a:rPr lang="ru-RU" dirty="0" err="1" smtClean="0"/>
              <a:t>кёмекчи</a:t>
            </a:r>
            <a:r>
              <a:rPr lang="ru-RU" dirty="0" smtClean="0"/>
              <a:t> </a:t>
            </a:r>
            <a:r>
              <a:rPr lang="ru-RU" dirty="0" err="1" smtClean="0"/>
              <a:t>сёз</a:t>
            </a:r>
            <a:r>
              <a:rPr lang="ru-RU" dirty="0" smtClean="0"/>
              <a:t> </a:t>
            </a:r>
            <a:r>
              <a:rPr lang="ru-RU" dirty="0" err="1" smtClean="0"/>
              <a:t>тагъылып</a:t>
            </a:r>
            <a:r>
              <a:rPr lang="ru-RU" dirty="0" smtClean="0"/>
              <a:t> этиле.</a:t>
            </a:r>
          </a:p>
          <a:p>
            <a:r>
              <a:rPr lang="ru-RU" dirty="0" smtClean="0"/>
              <a:t>      </a:t>
            </a:r>
            <a:r>
              <a:rPr lang="ru-RU" dirty="0" err="1" smtClean="0"/>
              <a:t>Шарт</a:t>
            </a:r>
            <a:r>
              <a:rPr lang="ru-RU" dirty="0" smtClean="0"/>
              <a:t> </a:t>
            </a:r>
            <a:r>
              <a:rPr lang="ru-RU" dirty="0" err="1" smtClean="0"/>
              <a:t>ишликни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къалиби</a:t>
            </a:r>
            <a:r>
              <a:rPr lang="ru-RU" dirty="0" smtClean="0"/>
              <a:t> </a:t>
            </a:r>
            <a:r>
              <a:rPr lang="ru-RU" dirty="0" err="1" smtClean="0"/>
              <a:t>бетлеге</a:t>
            </a:r>
            <a:r>
              <a:rPr lang="ru-RU" dirty="0" smtClean="0"/>
              <a:t>      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</a:t>
            </a:r>
            <a:r>
              <a:rPr lang="ru-RU" dirty="0" err="1" smtClean="0"/>
              <a:t>гёре</a:t>
            </a:r>
            <a:r>
              <a:rPr lang="ru-RU" dirty="0" smtClean="0"/>
              <a:t> </a:t>
            </a:r>
            <a:r>
              <a:rPr lang="ru-RU" dirty="0" err="1" smtClean="0"/>
              <a:t>алышынагъанда</a:t>
            </a:r>
            <a:r>
              <a:rPr lang="ru-RU" dirty="0" smtClean="0"/>
              <a:t> бет </a:t>
            </a:r>
            <a:r>
              <a:rPr lang="ru-RU" dirty="0" err="1" smtClean="0"/>
              <a:t>къошумчалар</a:t>
            </a:r>
            <a:r>
              <a:rPr lang="ru-RU" dirty="0" smtClean="0"/>
              <a:t>        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  </a:t>
            </a:r>
            <a:r>
              <a:rPr lang="ru-RU" dirty="0" err="1" smtClean="0"/>
              <a:t>кёмекчи</a:t>
            </a:r>
            <a:r>
              <a:rPr lang="ru-RU" dirty="0" smtClean="0"/>
              <a:t> </a:t>
            </a:r>
            <a:r>
              <a:rPr lang="ru-RU" dirty="0" err="1" smtClean="0"/>
              <a:t>сёзге</a:t>
            </a:r>
            <a:r>
              <a:rPr lang="ru-RU" dirty="0" smtClean="0"/>
              <a:t> </a:t>
            </a:r>
            <a:r>
              <a:rPr lang="ru-RU" dirty="0" err="1" smtClean="0"/>
              <a:t>къошула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071678"/>
            <a:ext cx="221457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</a:rPr>
              <a:t>гьалиги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2071678"/>
            <a:ext cx="221457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</a:rPr>
              <a:t>гетген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57950" y="2143116"/>
            <a:ext cx="221457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</a:rPr>
              <a:t>г</a:t>
            </a:r>
            <a:r>
              <a:rPr lang="ru-RU" sz="2400" dirty="0" err="1" smtClean="0">
                <a:solidFill>
                  <a:srgbClr val="FF0000"/>
                </a:solidFill>
              </a:rPr>
              <a:t>ележек</a:t>
            </a:r>
            <a:r>
              <a:rPr lang="ru-RU" sz="2400" dirty="0" smtClean="0">
                <a:solidFill>
                  <a:srgbClr val="FF0000"/>
                </a:solidFill>
              </a:rPr>
              <a:t>          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429256" y="2786058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7030A0"/>
                </a:solidFill>
              </a:rPr>
              <a:t>б</a:t>
            </a:r>
            <a:r>
              <a:rPr lang="ru-RU" sz="2400" dirty="0" err="1" smtClean="0">
                <a:solidFill>
                  <a:srgbClr val="7030A0"/>
                </a:solidFill>
              </a:rPr>
              <a:t>уса</a:t>
            </a:r>
            <a:r>
              <a:rPr lang="ru-RU" sz="2400" dirty="0" smtClean="0">
                <a:solidFill>
                  <a:srgbClr val="7030A0"/>
                </a:solidFill>
              </a:rPr>
              <a:t>                              </a:t>
            </a:r>
          </a:p>
        </p:txBody>
      </p:sp>
      <p:pic>
        <p:nvPicPr>
          <p:cNvPr id="10" name="Рисунок 9" descr="5641b14c391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57628"/>
            <a:ext cx="1428696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Гьалиги</a:t>
            </a:r>
            <a:r>
              <a:rPr lang="ru-RU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заман</a:t>
            </a:r>
            <a:endParaRPr lang="ru-RU" b="1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99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1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81146"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бетлер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теклик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кёплюк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633604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1-нчи бет</a:t>
                      </a:r>
                    </a:p>
                    <a:p>
                      <a:endParaRPr lang="ru-RU" sz="3200" dirty="0" smtClean="0"/>
                    </a:p>
                    <a:p>
                      <a:r>
                        <a:rPr lang="ru-RU" sz="3200" dirty="0" smtClean="0"/>
                        <a:t>2-нчи бет</a:t>
                      </a:r>
                    </a:p>
                    <a:p>
                      <a:endParaRPr lang="ru-RU" sz="3200" dirty="0" smtClean="0"/>
                    </a:p>
                    <a:p>
                      <a:r>
                        <a:rPr lang="ru-RU" sz="3200" dirty="0" smtClean="0"/>
                        <a:t>3-нчю бет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Ала бусам</a:t>
                      </a: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Ала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бусанг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Ала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</a:t>
                      </a:r>
                      <a:endParaRPr lang="ru-RU" sz="32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Ала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бусакъ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Ала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бусагъыз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Ала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</a:t>
                      </a:r>
                      <a:endParaRPr lang="ru-RU" sz="32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Гетген</a:t>
            </a:r>
            <a:r>
              <a:rPr lang="ru-RU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заман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6" y="1600200"/>
          <a:ext cx="9072594" cy="3644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3143272"/>
                <a:gridCol w="3571868"/>
              </a:tblGrid>
              <a:tr h="1114420"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бетлер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теклик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кёплюк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9312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1-нчи бет</a:t>
                      </a:r>
                    </a:p>
                    <a:p>
                      <a:endParaRPr lang="ru-RU" sz="3200" dirty="0" smtClean="0"/>
                    </a:p>
                    <a:p>
                      <a:r>
                        <a:rPr lang="ru-RU" sz="3200" dirty="0" smtClean="0"/>
                        <a:t>2-нчи бет</a:t>
                      </a:r>
                    </a:p>
                    <a:p>
                      <a:endParaRPr lang="ru-RU" sz="3200" dirty="0" smtClean="0"/>
                    </a:p>
                    <a:p>
                      <a:r>
                        <a:rPr lang="ru-RU" sz="3200" dirty="0" smtClean="0"/>
                        <a:t>3-нчю бет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Алгъан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бусам</a:t>
                      </a: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Алгъан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бусанг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Алгъан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</a:t>
                      </a:r>
                      <a:endParaRPr lang="ru-RU" sz="32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Алгъан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бусакъ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Алгъан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бусагъыз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Алгъан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</a:t>
                      </a:r>
                      <a:endParaRPr lang="ru-RU" sz="32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Гележек</a:t>
            </a:r>
            <a:r>
              <a:rPr lang="ru-RU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</a:t>
            </a:r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заман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3900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60"/>
                <a:gridCol w="3000396"/>
                <a:gridCol w="3714744"/>
              </a:tblGrid>
              <a:tr h="893660"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бетлер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теклик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7030A0"/>
                          </a:solidFill>
                        </a:rPr>
                        <a:t>кёплюк</a:t>
                      </a:r>
                      <a:endParaRPr lang="ru-RU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00684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1-нчи бет</a:t>
                      </a:r>
                    </a:p>
                    <a:p>
                      <a:endParaRPr lang="ru-RU" sz="3200" dirty="0" smtClean="0"/>
                    </a:p>
                    <a:p>
                      <a:r>
                        <a:rPr lang="ru-RU" sz="3200" dirty="0" smtClean="0"/>
                        <a:t>2-нчи бет</a:t>
                      </a:r>
                    </a:p>
                    <a:p>
                      <a:endParaRPr lang="ru-RU" sz="3200" dirty="0" smtClean="0"/>
                    </a:p>
                    <a:p>
                      <a:r>
                        <a:rPr lang="ru-RU" sz="3200" dirty="0" smtClean="0"/>
                        <a:t>3-нчю бет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Алажакъ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бусам</a:t>
                      </a: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Алажакъ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бусанг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Алажакъ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</a:t>
                      </a:r>
                      <a:endParaRPr lang="ru-RU" sz="32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Алажакъ</a:t>
                      </a:r>
                      <a:r>
                        <a:rPr lang="ru-RU" sz="3200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бусакъ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Алажакъ</a:t>
                      </a:r>
                      <a:r>
                        <a:rPr lang="ru-RU" sz="3200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бусагъыз</a:t>
                      </a:r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 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Алажакъ</a:t>
                      </a:r>
                      <a:r>
                        <a:rPr lang="ru-RU" sz="32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3200" dirty="0" err="1" smtClean="0">
                          <a:solidFill>
                            <a:srgbClr val="00B0F0"/>
                          </a:solidFill>
                        </a:rPr>
                        <a:t>буса</a:t>
                      </a:r>
                      <a:endParaRPr lang="ru-RU" sz="32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Гёчюрюп</a:t>
            </a:r>
            <a:r>
              <a:rPr lang="ru-RU" dirty="0" smtClean="0"/>
              <a:t> </a:t>
            </a:r>
            <a:r>
              <a:rPr lang="ru-RU" dirty="0" err="1" smtClean="0"/>
              <a:t>алыгъыз,шарт</a:t>
            </a:r>
            <a:r>
              <a:rPr lang="ru-RU" dirty="0" smtClean="0"/>
              <a:t>    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     </a:t>
            </a:r>
            <a:r>
              <a:rPr lang="ru-RU" dirty="0" err="1" smtClean="0"/>
              <a:t>ишликлени</a:t>
            </a:r>
            <a:r>
              <a:rPr lang="ru-RU" dirty="0" smtClean="0"/>
              <a:t> </a:t>
            </a:r>
            <a:r>
              <a:rPr lang="ru-RU" dirty="0" err="1" smtClean="0"/>
              <a:t>табып,белгилегиз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006600"/>
                </a:solidFill>
              </a:rPr>
              <a:t>Яманлар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тувса,дав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башлар</a:t>
            </a:r>
            <a:r>
              <a:rPr lang="ru-RU" dirty="0" smtClean="0">
                <a:solidFill>
                  <a:srgbClr val="0066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002060"/>
                </a:solidFill>
              </a:rPr>
              <a:t>Ат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оьлсе,ери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къалар,игит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оьлсе,аты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къалар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dirty="0" smtClean="0">
                <a:solidFill>
                  <a:srgbClr val="800000"/>
                </a:solidFill>
              </a:rPr>
              <a:t>Ал </a:t>
            </a:r>
            <a:r>
              <a:rPr lang="ru-RU" dirty="0" err="1" smtClean="0">
                <a:solidFill>
                  <a:srgbClr val="800000"/>
                </a:solidFill>
              </a:rPr>
              <a:t>дёгерчик</a:t>
            </a: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 err="1" smtClean="0">
                <a:solidFill>
                  <a:srgbClr val="800000"/>
                </a:solidFill>
              </a:rPr>
              <a:t>гьыз</a:t>
            </a: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 err="1" smtClean="0">
                <a:solidFill>
                  <a:srgbClr val="800000"/>
                </a:solidFill>
              </a:rPr>
              <a:t>этсе,арты</a:t>
            </a:r>
            <a:r>
              <a:rPr lang="ru-RU" dirty="0" smtClean="0">
                <a:solidFill>
                  <a:srgbClr val="800000"/>
                </a:solidFill>
              </a:rPr>
              <a:t> да </a:t>
            </a:r>
            <a:r>
              <a:rPr lang="ru-RU" dirty="0" err="1" smtClean="0">
                <a:solidFill>
                  <a:srgbClr val="800000"/>
                </a:solidFill>
              </a:rPr>
              <a:t>шондан</a:t>
            </a: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 err="1" smtClean="0">
                <a:solidFill>
                  <a:srgbClr val="800000"/>
                </a:solidFill>
              </a:rPr>
              <a:t>юрюр</a:t>
            </a:r>
            <a:r>
              <a:rPr lang="ru-RU" dirty="0" smtClean="0">
                <a:solidFill>
                  <a:srgbClr val="800000"/>
                </a:solidFill>
              </a:rPr>
              <a:t>.</a:t>
            </a:r>
            <a:endParaRPr lang="ru-RU" dirty="0">
              <a:solidFill>
                <a:srgbClr val="800000"/>
              </a:solidFill>
            </a:endParaRPr>
          </a:p>
        </p:txBody>
      </p:sp>
      <p:pic>
        <p:nvPicPr>
          <p:cNvPr id="4" name="Рисунок 3" descr="5641b14c391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2852"/>
            <a:ext cx="1285884" cy="2344252"/>
          </a:xfrm>
          <a:prstGeom prst="rect">
            <a:avLst/>
          </a:prstGeom>
        </p:spPr>
      </p:pic>
      <p:pic>
        <p:nvPicPr>
          <p:cNvPr id="5" name="Рисунок 4" descr="dagest0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6" y="4643446"/>
            <a:ext cx="3714776" cy="148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7030A0"/>
                </a:solidFill>
              </a:rPr>
              <a:t>Уьйге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иш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дневниклеге</a:t>
            </a:r>
            <a:r>
              <a:rPr lang="ru-RU" dirty="0" smtClean="0">
                <a:solidFill>
                  <a:srgbClr val="7030A0"/>
                </a:solidFill>
              </a:rPr>
              <a:t> де </a:t>
            </a:r>
            <a:r>
              <a:rPr lang="ru-RU" dirty="0" err="1" smtClean="0">
                <a:solidFill>
                  <a:srgbClr val="7030A0"/>
                </a:solidFill>
              </a:rPr>
              <a:t>язабыз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 lvl="1">
              <a:buFont typeface="Wingdings" pitchFamily="2" charset="2"/>
              <a:buChar char="v"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88-89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dirty="0" err="1" smtClean="0">
                <a:solidFill>
                  <a:srgbClr val="00B0F0"/>
                </a:solidFill>
              </a:rPr>
              <a:t>Тапшурув</a:t>
            </a:r>
            <a:r>
              <a:rPr lang="ru-RU" dirty="0" smtClean="0">
                <a:solidFill>
                  <a:srgbClr val="00B0F0"/>
                </a:solidFill>
              </a:rPr>
              <a:t> №358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  (</a:t>
            </a:r>
            <a:r>
              <a:rPr lang="ru-RU" dirty="0" err="1" smtClean="0">
                <a:solidFill>
                  <a:srgbClr val="00B0F0"/>
                </a:solidFill>
              </a:rPr>
              <a:t>Г</a:t>
            </a:r>
            <a:r>
              <a:rPr lang="ru-RU" dirty="0" err="1" smtClean="0">
                <a:solidFill>
                  <a:srgbClr val="00B0F0"/>
                </a:solidFill>
              </a:rPr>
              <a:t>ёчюрюп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алыгъыз,шарт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ишликлер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нечик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этилгенни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англатыгъыз</a:t>
            </a:r>
            <a:r>
              <a:rPr lang="ru-RU" dirty="0" smtClean="0">
                <a:solidFill>
                  <a:srgbClr val="00B0F0"/>
                </a:solidFill>
              </a:rPr>
              <a:t>)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</p:spPr>
      </p:pic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179388" y="981075"/>
            <a:ext cx="6950075" cy="3240088"/>
          </a:xfrm>
          <a:prstGeom prst="wedgeRoundRectCallout">
            <a:avLst>
              <a:gd name="adj1" fmla="val 56875"/>
              <a:gd name="adj2" fmla="val 36185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200" b="1" i="1" dirty="0" err="1" smtClean="0">
                <a:solidFill>
                  <a:schemeClr val="accent2"/>
                </a:solidFill>
                <a:latin typeface="Georgia" pitchFamily="18" charset="0"/>
              </a:rPr>
              <a:t>Ишликни</a:t>
            </a:r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2"/>
                </a:solidFill>
                <a:latin typeface="Georgia" pitchFamily="18" charset="0"/>
              </a:rPr>
              <a:t>дёрт</a:t>
            </a:r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2"/>
                </a:solidFill>
                <a:latin typeface="Georgia" pitchFamily="18" charset="0"/>
              </a:rPr>
              <a:t>багъышы</a:t>
            </a:r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 бар: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latin typeface="Georgia" pitchFamily="18" charset="0"/>
              </a:rPr>
              <a:t>1.Буйрукъ</a:t>
            </a:r>
          </a:p>
          <a:p>
            <a:pPr algn="ctr"/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eorgia" pitchFamily="18" charset="0"/>
              </a:rPr>
              <a:t>2.Тилев</a:t>
            </a:r>
          </a:p>
          <a:p>
            <a:pPr algn="ctr"/>
            <a:r>
              <a:rPr lang="ru-RU" sz="3200" b="1" i="1" dirty="0" smtClean="0">
                <a:solidFill>
                  <a:srgbClr val="00B050"/>
                </a:solidFill>
                <a:latin typeface="Georgia" pitchFamily="18" charset="0"/>
              </a:rPr>
              <a:t>3.Шарт</a:t>
            </a:r>
          </a:p>
          <a:p>
            <a:pPr algn="ctr"/>
            <a:r>
              <a:rPr lang="ru-RU" sz="3200" b="1" i="1" dirty="0" smtClean="0">
                <a:solidFill>
                  <a:srgbClr val="7030A0"/>
                </a:solidFill>
                <a:latin typeface="Georgia" pitchFamily="18" charset="0"/>
              </a:rPr>
              <a:t>4.Хабар</a:t>
            </a:r>
            <a:r>
              <a:rPr lang="ru-RU" sz="3200" b="1" i="1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endParaRPr lang="ru-RU" sz="32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47109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43888" y="333375"/>
            <a:ext cx="576262" cy="576263"/>
          </a:xfrm>
          <a:prstGeom prst="actionButtonForwardNex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1</a:t>
            </a:r>
            <a:endParaRPr lang="ru-RU" sz="2400" b="1">
              <a:solidFill>
                <a:schemeClr val="bg1"/>
              </a:solidFill>
            </a:endParaRPr>
          </a:p>
        </p:txBody>
      </p:sp>
      <p:sp>
        <p:nvSpPr>
          <p:cNvPr id="47110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1125538"/>
            <a:ext cx="576262" cy="576262"/>
          </a:xfrm>
          <a:prstGeom prst="actionButtonForwardNext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2</a:t>
            </a:r>
            <a:endParaRPr lang="ru-RU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4292600"/>
            <a:ext cx="1662112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2" name="Picture 6" descr="dd36efffaa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12875"/>
            <a:ext cx="2428875" cy="3960813"/>
          </a:xfrm>
          <a:prstGeom prst="rect">
            <a:avLst/>
          </a:prstGeom>
          <a:noFill/>
        </p:spPr>
      </p:pic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250825" y="188913"/>
            <a:ext cx="8893175" cy="576262"/>
          </a:xfrm>
          <a:prstGeom prst="wedgeRoundRectCallout">
            <a:avLst>
              <a:gd name="adj1" fmla="val -30898"/>
              <a:gd name="adj2" fmla="val 211708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Буйрукъ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багъыш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428860" y="1052513"/>
            <a:ext cx="512907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sz="3200" b="1" i="1" dirty="0" smtClean="0">
              <a:latin typeface="Georgia" pitchFamily="18" charset="0"/>
            </a:endParaRPr>
          </a:p>
          <a:p>
            <a:endParaRPr lang="ru-RU" sz="3200" b="1" i="1" dirty="0" smtClean="0">
              <a:latin typeface="Georgia" pitchFamily="18" charset="0"/>
            </a:endParaRPr>
          </a:p>
          <a:p>
            <a:r>
              <a:rPr lang="ru-RU" sz="3200" b="1" i="1" dirty="0" err="1" smtClean="0">
                <a:solidFill>
                  <a:srgbClr val="0070C0"/>
                </a:solidFill>
                <a:latin typeface="Georgia" pitchFamily="18" charset="0"/>
              </a:rPr>
              <a:t>Янгылышлар</a:t>
            </a:r>
            <a:r>
              <a:rPr lang="ru-RU" sz="3200" b="1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3200" b="1" i="1" dirty="0" err="1" smtClean="0">
                <a:solidFill>
                  <a:srgbClr val="0070C0"/>
                </a:solidFill>
                <a:latin typeface="Georgia" pitchFamily="18" charset="0"/>
              </a:rPr>
              <a:t>этмей,тергевлю</a:t>
            </a:r>
            <a:r>
              <a:rPr lang="ru-RU" sz="3200" b="1" i="1" dirty="0" smtClean="0">
                <a:solidFill>
                  <a:srgbClr val="0070C0"/>
                </a:solidFill>
                <a:latin typeface="Georgia" pitchFamily="18" charset="0"/>
              </a:rPr>
              <a:t> яз!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14362" name="WordArt 26"/>
          <p:cNvSpPr>
            <a:spLocks noChangeArrowheads="1" noChangeShapeType="1" noTextEdit="1"/>
          </p:cNvSpPr>
          <p:nvPr/>
        </p:nvSpPr>
        <p:spPr bwMode="auto">
          <a:xfrm>
            <a:off x="5364163" y="5949950"/>
            <a:ext cx="1444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64" name="WordArt 28"/>
          <p:cNvSpPr>
            <a:spLocks noChangeArrowheads="1" noChangeShapeType="1" noTextEdit="1"/>
          </p:cNvSpPr>
          <p:nvPr/>
        </p:nvSpPr>
        <p:spPr bwMode="auto">
          <a:xfrm>
            <a:off x="5651500" y="5876925"/>
            <a:ext cx="18732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30" y="571480"/>
            <a:ext cx="158115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dd36efffaa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875"/>
            <a:ext cx="2428875" cy="3960813"/>
          </a:xfrm>
          <a:prstGeom prst="rect">
            <a:avLst/>
          </a:prstGeom>
          <a:noFill/>
        </p:spPr>
      </p:pic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250825" y="188913"/>
            <a:ext cx="8893175" cy="576262"/>
          </a:xfrm>
          <a:prstGeom prst="wedgeRoundRectCallout">
            <a:avLst>
              <a:gd name="adj1" fmla="val -30898"/>
              <a:gd name="adj2" fmla="val 211708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Тилев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багъыш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: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308850" y="5357813"/>
            <a:ext cx="161925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06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9750" y="6308725"/>
            <a:ext cx="1511300" cy="360363"/>
          </a:xfrm>
          <a:prstGeom prst="actionButtonBlank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Проверка(2)</a:t>
            </a:r>
          </a:p>
        </p:txBody>
      </p:sp>
      <p:sp>
        <p:nvSpPr>
          <p:cNvPr id="45068" name="WordArt 12"/>
          <p:cNvSpPr>
            <a:spLocks noChangeArrowheads="1" noChangeShapeType="1" noTextEdit="1"/>
          </p:cNvSpPr>
          <p:nvPr/>
        </p:nvSpPr>
        <p:spPr bwMode="auto">
          <a:xfrm>
            <a:off x="4427538" y="4292600"/>
            <a:ext cx="36004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5071" name="AutoShape 15"/>
          <p:cNvSpPr>
            <a:spLocks noChangeArrowheads="1"/>
          </p:cNvSpPr>
          <p:nvPr/>
        </p:nvSpPr>
        <p:spPr bwMode="auto">
          <a:xfrm>
            <a:off x="4211638" y="5084763"/>
            <a:ext cx="3024187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5400" b="1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91568" y="1714488"/>
            <a:ext cx="4560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 smtClean="0">
                <a:solidFill>
                  <a:srgbClr val="0070C0"/>
                </a:solidFill>
                <a:latin typeface="Georgia" pitchFamily="18" charset="0"/>
              </a:rPr>
              <a:t>Янгылышлар</a:t>
            </a:r>
            <a:r>
              <a:rPr lang="ru-RU" sz="2400" b="1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0070C0"/>
                </a:solidFill>
                <a:latin typeface="Georgia" pitchFamily="18" charset="0"/>
              </a:rPr>
              <a:t>этмей,тергевлю</a:t>
            </a:r>
            <a:r>
              <a:rPr lang="ru-RU" sz="2400" b="1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0070C0"/>
                </a:solidFill>
                <a:latin typeface="Georgia" pitchFamily="18" charset="0"/>
              </a:rPr>
              <a:t>язсана</a:t>
            </a:r>
            <a:r>
              <a:rPr lang="ru-RU" sz="2400" b="1" i="1" dirty="0" smtClean="0">
                <a:solidFill>
                  <a:srgbClr val="0070C0"/>
                </a:solidFill>
                <a:latin typeface="Georgia" pitchFamily="18" charset="0"/>
              </a:rPr>
              <a:t>.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pic>
        <p:nvPicPr>
          <p:cNvPr id="12" name="Picture 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2571744"/>
            <a:ext cx="1865312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  <p:bldP spid="10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Рисунок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</p:spPr>
      </p:pic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285720" y="214290"/>
            <a:ext cx="8389938" cy="576262"/>
          </a:xfrm>
          <a:prstGeom prst="wedgeRoundRectCallout">
            <a:avLst>
              <a:gd name="adj1" fmla="val 39213"/>
              <a:gd name="adj2" fmla="val 400690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chemeClr val="accent2"/>
                </a:solidFill>
                <a:latin typeface="Georgia" pitchFamily="18" charset="0"/>
              </a:rPr>
              <a:t>Шарт</a:t>
            </a:r>
            <a:r>
              <a:rPr lang="ru-RU" sz="2400" b="1" i="1" dirty="0" smtClean="0">
                <a:solidFill>
                  <a:schemeClr val="accent2"/>
                </a:solidFill>
                <a:latin typeface="Georgia" pitchFamily="18" charset="0"/>
              </a:rPr>
              <a:t>  </a:t>
            </a:r>
            <a:r>
              <a:rPr lang="ru-RU" sz="2400" b="1" i="1" dirty="0" err="1" smtClean="0">
                <a:solidFill>
                  <a:schemeClr val="accent2"/>
                </a:solidFill>
                <a:latin typeface="Georgia" pitchFamily="18" charset="0"/>
              </a:rPr>
              <a:t>багъыш</a:t>
            </a:r>
            <a:r>
              <a:rPr lang="ru-RU" sz="2400" b="1" i="1" dirty="0" smtClean="0">
                <a:solidFill>
                  <a:schemeClr val="accent2"/>
                </a:solidFill>
                <a:latin typeface="Georgia" pitchFamily="18" charset="0"/>
              </a:rPr>
              <a:t> :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179388" y="1214422"/>
            <a:ext cx="5472112" cy="2214578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Тергевлю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язсанг,янгылышлар</a:t>
            </a:r>
            <a:endParaRPr lang="ru-RU" sz="3200" b="1" i="1" dirty="0" smtClean="0">
              <a:solidFill>
                <a:srgbClr val="006600"/>
              </a:solidFill>
              <a:latin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этмессен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.</a:t>
            </a:r>
            <a:endParaRPr lang="ru-RU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179388" y="2708275"/>
            <a:ext cx="5472112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6417" name="AutoShape 3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003800" y="6308725"/>
            <a:ext cx="1763713" cy="360363"/>
          </a:xfrm>
          <a:prstGeom prst="actionButtonBlank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Проверим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1FF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071538" y="714356"/>
            <a:ext cx="5472113" cy="392909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Хабар </a:t>
            </a:r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багъыш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Ол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 ,</a:t>
            </a:r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янгылышлар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этмей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,</a:t>
            </a:r>
          </a:p>
          <a:p>
            <a:pPr algn="ctr"/>
            <a:r>
              <a:rPr lang="ru-RU" sz="3200" b="1" i="1" dirty="0" err="1" smtClean="0">
                <a:solidFill>
                  <a:srgbClr val="006600"/>
                </a:solidFill>
                <a:latin typeface="Times New Roman" pitchFamily="18" charset="0"/>
              </a:rPr>
              <a:t>тергевлю</a:t>
            </a:r>
            <a:r>
              <a:rPr lang="ru-RU" sz="3200" b="1" i="1" dirty="0" smtClean="0">
                <a:solidFill>
                  <a:srgbClr val="006600"/>
                </a:solidFill>
                <a:latin typeface="Times New Roman" pitchFamily="18" charset="0"/>
              </a:rPr>
              <a:t> яза</a:t>
            </a:r>
          </a:p>
          <a:p>
            <a:pPr algn="ctr"/>
            <a:endParaRPr lang="ru-RU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pic>
        <p:nvPicPr>
          <p:cNvPr id="18437" name="Picture 5" descr="Рисунок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0"/>
            <a:ext cx="2725737" cy="4149725"/>
          </a:xfrm>
          <a:prstGeom prst="rect">
            <a:avLst/>
          </a:prstGeom>
          <a:noFill/>
        </p:spPr>
      </p:pic>
      <p:sp>
        <p:nvSpPr>
          <p:cNvPr id="18597" name="WordArt 165"/>
          <p:cNvSpPr>
            <a:spLocks noChangeArrowheads="1" noChangeShapeType="1" noTextEdit="1"/>
          </p:cNvSpPr>
          <p:nvPr/>
        </p:nvSpPr>
        <p:spPr bwMode="auto">
          <a:xfrm>
            <a:off x="2928926" y="500042"/>
            <a:ext cx="11525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8612" name="Group 180"/>
          <p:cNvGrpSpPr>
            <a:grpSpLocks/>
          </p:cNvGrpSpPr>
          <p:nvPr/>
        </p:nvGrpSpPr>
        <p:grpSpPr bwMode="auto">
          <a:xfrm>
            <a:off x="2555875" y="1484313"/>
            <a:ext cx="2303463" cy="504825"/>
            <a:chOff x="1565" y="890"/>
            <a:chExt cx="1451" cy="318"/>
          </a:xfrm>
        </p:grpSpPr>
        <p:sp>
          <p:nvSpPr>
            <p:cNvPr id="18599" name="WordArt 167"/>
            <p:cNvSpPr>
              <a:spLocks noChangeArrowheads="1" noChangeShapeType="1" noTextEdit="1"/>
            </p:cNvSpPr>
            <p:nvPr/>
          </p:nvSpPr>
          <p:spPr bwMode="auto">
            <a:xfrm>
              <a:off x="1565" y="890"/>
              <a:ext cx="817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  <p:sp>
          <p:nvSpPr>
            <p:cNvPr id="18602" name="WordArt 170"/>
            <p:cNvSpPr>
              <a:spLocks noChangeArrowheads="1" noChangeShapeType="1" noTextEdit="1"/>
            </p:cNvSpPr>
            <p:nvPr/>
          </p:nvSpPr>
          <p:spPr bwMode="auto">
            <a:xfrm>
              <a:off x="2426" y="890"/>
              <a:ext cx="590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grpSp>
        <p:nvGrpSpPr>
          <p:cNvPr id="18619" name="Group 187"/>
          <p:cNvGrpSpPr>
            <a:grpSpLocks/>
          </p:cNvGrpSpPr>
          <p:nvPr/>
        </p:nvGrpSpPr>
        <p:grpSpPr bwMode="auto">
          <a:xfrm>
            <a:off x="2428860" y="2500306"/>
            <a:ext cx="4319588" cy="504825"/>
            <a:chOff x="1565" y="1616"/>
            <a:chExt cx="2721" cy="318"/>
          </a:xfrm>
        </p:grpSpPr>
        <p:sp>
          <p:nvSpPr>
            <p:cNvPr id="18607" name="WordArt 175"/>
            <p:cNvSpPr>
              <a:spLocks noChangeArrowheads="1" noChangeShapeType="1" noTextEdit="1"/>
            </p:cNvSpPr>
            <p:nvPr/>
          </p:nvSpPr>
          <p:spPr bwMode="auto">
            <a:xfrm>
              <a:off x="3696" y="1616"/>
              <a:ext cx="590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  <p:grpSp>
          <p:nvGrpSpPr>
            <p:cNvPr id="18610" name="Group 178"/>
            <p:cNvGrpSpPr>
              <a:grpSpLocks/>
            </p:cNvGrpSpPr>
            <p:nvPr/>
          </p:nvGrpSpPr>
          <p:grpSpPr bwMode="auto">
            <a:xfrm>
              <a:off x="1565" y="1616"/>
              <a:ext cx="1540" cy="272"/>
              <a:chOff x="1519" y="1706"/>
              <a:chExt cx="1540" cy="272"/>
            </a:xfrm>
          </p:grpSpPr>
          <p:sp>
            <p:nvSpPr>
              <p:cNvPr id="18605" name="WordArt 173"/>
              <p:cNvSpPr>
                <a:spLocks noChangeArrowheads="1" noChangeShapeType="1" noTextEdit="1"/>
              </p:cNvSpPr>
              <p:nvPr/>
            </p:nvSpPr>
            <p:spPr bwMode="auto">
              <a:xfrm>
                <a:off x="2245" y="1706"/>
                <a:ext cx="814" cy="27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endParaRPr lang="ru-RU" sz="3600" b="1" i="1" kern="10" dirty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endParaRPr>
              </a:p>
            </p:txBody>
          </p:sp>
          <p:sp>
            <p:nvSpPr>
              <p:cNvPr id="18609" name="WordArt 17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519" y="1706"/>
                <a:ext cx="726" cy="27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endParaRPr lang="ru-RU" sz="3600" b="1" i="1" kern="10" dirty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dd36efffaa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513"/>
            <a:ext cx="2428875" cy="3960812"/>
          </a:xfrm>
          <a:prstGeom prst="rect">
            <a:avLst/>
          </a:prstGeom>
          <a:noFill/>
        </p:spPr>
      </p:pic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250824" y="188913"/>
            <a:ext cx="4535489" cy="576262"/>
          </a:xfrm>
          <a:prstGeom prst="wedgeRoundRectCallout">
            <a:avLst>
              <a:gd name="adj1" fmla="val 15523"/>
              <a:gd name="adj2" fmla="val 148069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Буйрукъ</a:t>
            </a:r>
            <a:r>
              <a:rPr lang="ru-RU" sz="2400" b="1" i="1" dirty="0" smtClean="0">
                <a:solidFill>
                  <a:srgbClr val="9933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993300"/>
                </a:solidFill>
                <a:latin typeface="Georgia" pitchFamily="18" charset="0"/>
              </a:rPr>
              <a:t>багъыш</a:t>
            </a:r>
            <a:endParaRPr lang="ru-RU" sz="24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 rot="-217977">
            <a:off x="0" y="6019800"/>
            <a:ext cx="9271000" cy="600075"/>
            <a:chOff x="-8" y="2527"/>
            <a:chExt cx="5840" cy="378"/>
          </a:xfrm>
        </p:grpSpPr>
        <p:sp>
          <p:nvSpPr>
            <p:cNvPr id="5127" name="Freeform 7"/>
            <p:cNvSpPr>
              <a:spLocks/>
            </p:cNvSpPr>
            <p:nvPr/>
          </p:nvSpPr>
          <p:spPr bwMode="auto">
            <a:xfrm rot="21228534" flipH="1">
              <a:off x="4520" y="255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auto">
            <a:xfrm rot="21228534" flipH="1">
              <a:off x="5294" y="252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auto">
            <a:xfrm rot="21228534" flipH="1">
              <a:off x="5072" y="2551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auto">
            <a:xfrm rot="21228534" flipH="1">
              <a:off x="760" y="2625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auto">
            <a:xfrm rot="21228534" flipH="1">
              <a:off x="595" y="2632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auto">
            <a:xfrm rot="21228534" flipH="1">
              <a:off x="409" y="263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auto">
            <a:xfrm rot="21228534" flipH="1">
              <a:off x="215" y="2643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auto">
            <a:xfrm rot="21228534" flipH="1">
              <a:off x="20" y="2640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auto">
            <a:xfrm rot="21228534" flipH="1">
              <a:off x="5499" y="2546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auto">
            <a:xfrm rot="21228534" flipH="1">
              <a:off x="4667" y="2557"/>
              <a:ext cx="277" cy="236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auto">
            <a:xfrm rot="21228534" flipH="1">
              <a:off x="4306" y="2544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auto">
            <a:xfrm rot="21228534" flipH="1">
              <a:off x="4084" y="2568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auto">
            <a:xfrm rot="21228534" flipH="1">
              <a:off x="3861" y="2579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auto">
            <a:xfrm rot="21228534" flipH="1">
              <a:off x="3627" y="257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auto">
            <a:xfrm rot="21228534" flipH="1">
              <a:off x="3454" y="2596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auto">
            <a:xfrm rot="21228534" flipH="1">
              <a:off x="3229" y="2598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auto">
            <a:xfrm rot="21228534" flipH="1">
              <a:off x="3053" y="2618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auto">
            <a:xfrm rot="21228534" flipH="1">
              <a:off x="2811" y="2592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auto">
            <a:xfrm rot="21228534" flipH="1">
              <a:off x="2634" y="2611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auto">
            <a:xfrm rot="21228534" flipH="1">
              <a:off x="2427" y="2592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auto">
            <a:xfrm rot="21228534" flipH="1">
              <a:off x="2179" y="2578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auto">
            <a:xfrm rot="21228534" flipH="1">
              <a:off x="1999" y="2585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 rot="21228534" flipH="1">
              <a:off x="1824" y="261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auto">
            <a:xfrm rot="21228534" flipH="1">
              <a:off x="1645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 rot="21228534" flipH="1">
              <a:off x="1466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 rot="21228534" flipH="1">
              <a:off x="1289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 rot="21228534" flipH="1">
              <a:off x="1111" y="2613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auto">
            <a:xfrm rot="21228534" flipH="1">
              <a:off x="934" y="2632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auto">
            <a:xfrm rot="21228534" flipH="1">
              <a:off x="4892" y="2569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auto">
            <a:xfrm>
              <a:off x="-8" y="2632"/>
              <a:ext cx="5776" cy="80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5776" y="0"/>
                </a:cxn>
              </a:cxnLst>
              <a:rect l="0" t="0" r="r" b="b"/>
              <a:pathLst>
                <a:path w="5776" h="80">
                  <a:moveTo>
                    <a:pt x="0" y="80"/>
                  </a:moveTo>
                  <a:lnTo>
                    <a:pt x="5776" y="0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auto">
            <a:xfrm flipH="1" flipV="1">
              <a:off x="0" y="2696"/>
              <a:ext cx="5832" cy="136"/>
            </a:xfrm>
            <a:custGeom>
              <a:avLst/>
              <a:gdLst/>
              <a:ahLst/>
              <a:cxnLst>
                <a:cxn ang="0">
                  <a:pos x="0" y="136"/>
                </a:cxn>
                <a:cxn ang="0">
                  <a:pos x="5832" y="32"/>
                </a:cxn>
                <a:cxn ang="0">
                  <a:pos x="5784" y="0"/>
                </a:cxn>
              </a:cxnLst>
              <a:rect l="0" t="0" r="r" b="b"/>
              <a:pathLst>
                <a:path w="5832" h="136">
                  <a:moveTo>
                    <a:pt x="0" y="136"/>
                  </a:moveTo>
                  <a:lnTo>
                    <a:pt x="5832" y="32"/>
                  </a:lnTo>
                  <a:lnTo>
                    <a:pt x="5784" y="0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38100" cmpd="sng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5158" name="Group 38"/>
          <p:cNvGrpSpPr>
            <a:grpSpLocks/>
          </p:cNvGrpSpPr>
          <p:nvPr/>
        </p:nvGrpSpPr>
        <p:grpSpPr bwMode="auto">
          <a:xfrm rot="-224705">
            <a:off x="-3576638" y="5791200"/>
            <a:ext cx="3576638" cy="1066800"/>
            <a:chOff x="3075" y="3216"/>
            <a:chExt cx="2253" cy="672"/>
          </a:xfrm>
        </p:grpSpPr>
        <p:grpSp>
          <p:nvGrpSpPr>
            <p:cNvPr id="5159" name="Group 39"/>
            <p:cNvGrpSpPr>
              <a:grpSpLocks/>
            </p:cNvGrpSpPr>
            <p:nvPr/>
          </p:nvGrpSpPr>
          <p:grpSpPr bwMode="auto">
            <a:xfrm>
              <a:off x="4077" y="3592"/>
              <a:ext cx="103" cy="146"/>
              <a:chOff x="0" y="2496"/>
              <a:chExt cx="304" cy="285"/>
            </a:xfrm>
          </p:grpSpPr>
          <p:sp>
            <p:nvSpPr>
              <p:cNvPr id="5160" name="Line 40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Freeform 41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" y="0"/>
                  </a:cxn>
                  <a:cxn ang="0">
                    <a:pos x="18" y="18"/>
                  </a:cxn>
                  <a:cxn ang="0">
                    <a:pos x="0" y="18"/>
                  </a:cxn>
                  <a:cxn ang="0">
                    <a:pos x="0" y="0"/>
                  </a:cxn>
                  <a:cxn ang="0">
                    <a:pos x="36" y="0"/>
                  </a:cxn>
                  <a:cxn ang="0">
                    <a:pos x="54" y="0"/>
                  </a:cxn>
                  <a:cxn ang="0">
                    <a:pos x="54" y="18"/>
                  </a:cxn>
                  <a:cxn ang="0">
                    <a:pos x="36" y="18"/>
                  </a:cxn>
                  <a:cxn ang="0">
                    <a:pos x="36" y="0"/>
                  </a:cxn>
                  <a:cxn ang="0">
                    <a:pos x="72" y="0"/>
                  </a:cxn>
                  <a:cxn ang="0">
                    <a:pos x="90" y="0"/>
                  </a:cxn>
                  <a:cxn ang="0">
                    <a:pos x="90" y="18"/>
                  </a:cxn>
                  <a:cxn ang="0">
                    <a:pos x="72" y="18"/>
                  </a:cxn>
                  <a:cxn ang="0">
                    <a:pos x="72" y="0"/>
                  </a:cxn>
                  <a:cxn ang="0">
                    <a:pos x="108" y="0"/>
                  </a:cxn>
                  <a:cxn ang="0">
                    <a:pos x="126" y="0"/>
                  </a:cxn>
                  <a:cxn ang="0">
                    <a:pos x="126" y="18"/>
                  </a:cxn>
                  <a:cxn ang="0">
                    <a:pos x="108" y="18"/>
                  </a:cxn>
                  <a:cxn ang="0">
                    <a:pos x="108" y="0"/>
                  </a:cxn>
                  <a:cxn ang="0">
                    <a:pos x="144" y="0"/>
                  </a:cxn>
                  <a:cxn ang="0">
                    <a:pos x="162" y="0"/>
                  </a:cxn>
                  <a:cxn ang="0">
                    <a:pos x="162" y="18"/>
                  </a:cxn>
                  <a:cxn ang="0">
                    <a:pos x="144" y="18"/>
                  </a:cxn>
                  <a:cxn ang="0">
                    <a:pos x="144" y="0"/>
                  </a:cxn>
                  <a:cxn ang="0">
                    <a:pos x="180" y="0"/>
                  </a:cxn>
                  <a:cxn ang="0">
                    <a:pos x="190" y="0"/>
                  </a:cxn>
                  <a:cxn ang="0">
                    <a:pos x="190" y="18"/>
                  </a:cxn>
                  <a:cxn ang="0">
                    <a:pos x="180" y="18"/>
                  </a:cxn>
                  <a:cxn ang="0">
                    <a:pos x="180" y="0"/>
                  </a:cxn>
                </a:cxnLst>
                <a:rect l="0" t="0" r="r" b="b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62" name="Group 42"/>
            <p:cNvGrpSpPr>
              <a:grpSpLocks/>
            </p:cNvGrpSpPr>
            <p:nvPr/>
          </p:nvGrpSpPr>
          <p:grpSpPr bwMode="auto">
            <a:xfrm>
              <a:off x="3075" y="3295"/>
              <a:ext cx="1013" cy="593"/>
              <a:chOff x="0" y="1920"/>
              <a:chExt cx="2038" cy="1152"/>
            </a:xfrm>
          </p:grpSpPr>
          <p:grpSp>
            <p:nvGrpSpPr>
              <p:cNvPr id="5163" name="Group 43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5164" name="Group 44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5165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5166" name="Oval 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67" name="Oval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16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5169" name="Oval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70" name="Oval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171" name="Group 51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5172" name="Freeform 5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73" name="Freeform 5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174" name="Group 54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5175" name="Group 55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5176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177" name="Oval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78" name="Oval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179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180" name="Oval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81" name="Oval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182" name="Group 62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5183" name="Freeform 6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84" name="Freeform 6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185" name="Group 65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5186" name="Group 66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5187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88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89" name="Group 69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5190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91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192" name="Group 72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193" name="Freeform 73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94" name="Freeform 74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95" name="Group 75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5196" name="Oval 7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97" name="Oval 77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98" name="Group 78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199" name="Oval 7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0" name="Oval 80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01" name="Group 81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5202" name="Oval 82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3" name="Oval 83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04" name="Group 84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205" name="Oval 85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6" name="Oval 86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07" name="Group 8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208" name="Freeform 88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9" name="Freeform 89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10" name="Group 90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5211" name="Group 91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5212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13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14" name="Group 94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5215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16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17" name="Group 97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218" name="Freeform 98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9" name="Freeform 99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20" name="Group 100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5221" name="Oval 10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2" name="Oval 102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23" name="Group 103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224" name="Oval 10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" name="Oval 105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26" name="Group 106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5227" name="Oval 107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8" name="Oval 108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29" name="Group 109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230" name="Oval 110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1" name="Oval 111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32" name="Group 11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233" name="Freeform 113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4" name="Freeform 114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35" name="Freeform 115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36" name="Group 116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5237" name="Line 117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8" name="Freeform 118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39" name="Freeform 119"/>
              <p:cNvSpPr>
                <a:spLocks/>
              </p:cNvSpPr>
              <p:nvPr/>
            </p:nvSpPr>
            <p:spPr bwMode="auto">
              <a:xfrm>
                <a:off x="256" y="2040"/>
                <a:ext cx="1782" cy="792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105" y="0"/>
                  </a:cxn>
                  <a:cxn ang="0">
                    <a:pos x="1585" y="0"/>
                  </a:cxn>
                  <a:cxn ang="0">
                    <a:pos x="1782" y="88"/>
                  </a:cxn>
                  <a:cxn ang="0">
                    <a:pos x="1782" y="660"/>
                  </a:cxn>
                  <a:cxn ang="0">
                    <a:pos x="1683" y="792"/>
                  </a:cxn>
                  <a:cxn ang="0">
                    <a:pos x="105" y="792"/>
                  </a:cxn>
                  <a:cxn ang="0">
                    <a:pos x="6" y="704"/>
                  </a:cxn>
                  <a:cxn ang="0">
                    <a:pos x="8" y="116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50000">
                    <a:srgbClr val="0000FF"/>
                  </a:gs>
                  <a:gs pos="100000">
                    <a:srgbClr val="00CC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40" name="Group 120"/>
              <p:cNvGrpSpPr>
                <a:grpSpLocks/>
              </p:cNvGrpSpPr>
              <p:nvPr/>
            </p:nvGrpSpPr>
            <p:grpSpPr bwMode="auto">
              <a:xfrm>
                <a:off x="352" y="2280"/>
                <a:ext cx="1632" cy="235"/>
                <a:chOff x="1088" y="2880"/>
                <a:chExt cx="444" cy="64"/>
              </a:xfrm>
            </p:grpSpPr>
            <p:sp>
              <p:nvSpPr>
                <p:cNvPr id="5241" name="Rectangle 121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2" name="Rectangle 122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3" name="Rectangle 123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4" name="Rectangle 124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5" name="Rectangle 125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6" name="Rectangle 126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7" name="Rectangle 127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48" name="Rectangle 128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5249" name="Group 129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5250" name="Oval 130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51" name="Freeform 131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52" name="Freeform 132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" name="Freeform 133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54" name="Group 134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5255" name="Oval 135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56" name="Freeform 136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57" name="Freeform 137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8" name="Freeform 138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9" name="Group 139"/>
            <p:cNvGrpSpPr>
              <a:grpSpLocks/>
            </p:cNvGrpSpPr>
            <p:nvPr/>
          </p:nvGrpSpPr>
          <p:grpSpPr bwMode="auto">
            <a:xfrm>
              <a:off x="4139" y="3216"/>
              <a:ext cx="1189" cy="672"/>
              <a:chOff x="723" y="872"/>
              <a:chExt cx="2390" cy="1386"/>
            </a:xfrm>
          </p:grpSpPr>
          <p:grpSp>
            <p:nvGrpSpPr>
              <p:cNvPr id="5260" name="Group 140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5261" name="Group 14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262" name="Group 142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5263" name="Group 1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264" name="Oval 1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265" name="Oval 1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5266" name="Group 1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267" name="Oval 1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268" name="Oval 1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269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270" name="Freeform 15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271" name="Freeform 151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272" name="Group 152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273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274" name="Oval 1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275" name="Oval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276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277" name="Oval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278" name="Oval 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279" name="Group 15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80" name="Freeform 16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81" name="Freeform 16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82" name="Group 162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283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84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85" name="Group 165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86" name="Oval 16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87" name="Oval 1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88" name="Group 168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289" name="Oval 16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90" name="Oval 170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91" name="Group 17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92" name="Oval 17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93" name="Oval 173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94" name="Group 17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95" name="Freeform 17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96" name="Freeform 17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97" name="Group 177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5298" name="Group 178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299" name="Group 17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5300" name="Group 18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301" name="Oval 1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302" name="Oval 1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5303" name="Group 18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304" name="Oval 1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305" name="Oval 1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306" name="Group 186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07" name="Freeform 187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08" name="Freeform 18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09" name="Group 18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10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311" name="Oval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12" name="Oval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13" name="Group 193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14" name="Oval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15" name="Oval 1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16" name="Group 19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17" name="Freeform 19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18" name="Freeform 19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19" name="Group 19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20" name="Oval 200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21" name="Oval 20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22" name="Group 20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23" name="Oval 203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24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25" name="Group 205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26" name="Oval 20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27" name="Oval 20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28" name="Group 20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29" name="Oval 20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30" name="Oval 21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31" name="Group 21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32" name="Freeform 21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33" name="Freeform 21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334" name="Group 214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5335" name="Line 215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36" name="Freeform 216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37" name="Group 217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5338" name="Group 218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5339" name="Group 219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5340" name="Group 2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5341" name="Oval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342" name="Oval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5343" name="Group 2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5344" name="Oval 2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345" name="Oval 2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346" name="Group 226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5347" name="Freeform 227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48" name="Freeform 228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49" name="Group 229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5350" name="Group 230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5351" name="Oval 2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52" name="Oval 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53" name="Group 233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5354" name="Oval 2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55" name="Oval 2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56" name="Group 23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57" name="Freeform 237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58" name="Freeform 238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59" name="Group 239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5360" name="Oval 24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61" name="Oval 24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62" name="Group 242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63" name="Oval 24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64" name="Oval 24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65" name="Group 245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5366" name="Oval 24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67" name="Oval 247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68" name="Group 248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69" name="Oval 24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70" name="Oval 250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71" name="Group 251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72" name="Freeform 25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73" name="Freeform 25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374" name="Group 254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5375" name="Group 255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76" name="Group 256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5377" name="Group 2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378" name="Oval 2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379" name="Oval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5380" name="Group 2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381" name="Oval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382" name="Oval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383" name="Group 263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84" name="Freeform 264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85" name="Freeform 26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86" name="Group 26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87" name="Group 26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388" name="Oval 2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89" name="Oval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90" name="Group 270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91" name="Oval 2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92" name="Oval 2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93" name="Group 27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94" name="Freeform 27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95" name="Freeform 27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96" name="Group 27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97" name="Oval 27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98" name="Oval 27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99" name="Group 27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400" name="Oval 28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01" name="Oval 28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402" name="Group 282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403" name="Oval 28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04" name="Oval 28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405" name="Group 285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406" name="Oval 28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07" name="Oval 28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408" name="Group 28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409" name="Freeform 28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10" name="Freeform 29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5411" name="Freeform 291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412" name="Group 292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5413" name="Line 29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4" name="Freeform 29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415" name="Freeform 295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50000">
                    <a:srgbClr val="0033CC"/>
                  </a:gs>
                  <a:gs pos="100000">
                    <a:srgbClr val="00CC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16" name="Rectangle 296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17" name="Rectangle 297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18" name="Rectangle 298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5419" name="Group 299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5420" name="Oval 300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421" name="Freeform 301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422" name="Freeform 302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23" name="Freeform 303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424" name="Group 304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5425" name="Oval 305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426" name="Freeform 306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427" name="Freeform 307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28" name="Freeform 308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29" name="Freeform 309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/>
                <a:ahLst/>
                <a:cxnLst>
                  <a:cxn ang="0">
                    <a:pos x="216" y="0"/>
                  </a:cxn>
                  <a:cxn ang="0">
                    <a:pos x="0" y="136"/>
                  </a:cxn>
                  <a:cxn ang="0">
                    <a:pos x="64" y="520"/>
                  </a:cxn>
                  <a:cxn ang="0">
                    <a:pos x="400" y="520"/>
                  </a:cxn>
                  <a:cxn ang="0">
                    <a:pos x="432" y="424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0" name="Rectangle 310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31" name="Freeform 311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/>
                <a:ahLst/>
                <a:cxnLst>
                  <a:cxn ang="0">
                    <a:pos x="328" y="280"/>
                  </a:cxn>
                  <a:cxn ang="0">
                    <a:pos x="0" y="0"/>
                  </a:cxn>
                  <a:cxn ang="0">
                    <a:pos x="784" y="0"/>
                  </a:cxn>
                  <a:cxn ang="0">
                    <a:pos x="232" y="328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32" name="Rectangle 312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5433" name="AutoShape 313"/>
          <p:cNvSpPr>
            <a:spLocks noChangeArrowheads="1"/>
          </p:cNvSpPr>
          <p:nvPr/>
        </p:nvSpPr>
        <p:spPr bwMode="auto">
          <a:xfrm>
            <a:off x="7488238" y="0"/>
            <a:ext cx="1655762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 b="1" i="1">
                <a:solidFill>
                  <a:schemeClr val="accent2"/>
                </a:solidFill>
                <a:latin typeface="Times New Roman" pitchFamily="18" charset="0"/>
              </a:rPr>
              <a:t>№1</a:t>
            </a:r>
          </a:p>
        </p:txBody>
      </p:sp>
      <p:grpSp>
        <p:nvGrpSpPr>
          <p:cNvPr id="5434" name="Group 314"/>
          <p:cNvGrpSpPr>
            <a:grpSpLocks/>
          </p:cNvGrpSpPr>
          <p:nvPr/>
        </p:nvGrpSpPr>
        <p:grpSpPr bwMode="auto">
          <a:xfrm>
            <a:off x="3635375" y="6172200"/>
            <a:ext cx="633413" cy="685800"/>
            <a:chOff x="2464" y="3024"/>
            <a:chExt cx="399" cy="432"/>
          </a:xfrm>
        </p:grpSpPr>
        <p:grpSp>
          <p:nvGrpSpPr>
            <p:cNvPr id="5435" name="Group 315"/>
            <p:cNvGrpSpPr>
              <a:grpSpLocks/>
            </p:cNvGrpSpPr>
            <p:nvPr/>
          </p:nvGrpSpPr>
          <p:grpSpPr bwMode="auto">
            <a:xfrm>
              <a:off x="2464" y="3312"/>
              <a:ext cx="336" cy="144"/>
              <a:chOff x="1792" y="4000"/>
              <a:chExt cx="352" cy="160"/>
            </a:xfrm>
          </p:grpSpPr>
          <p:sp>
            <p:nvSpPr>
              <p:cNvPr id="5436" name="Oval 316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37" name="Oval 317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38" name="Oval 318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5439" name="Freeform 319"/>
            <p:cNvSpPr>
              <a:spLocks/>
            </p:cNvSpPr>
            <p:nvPr/>
          </p:nvSpPr>
          <p:spPr bwMode="auto">
            <a:xfrm>
              <a:off x="2632" y="3024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FF3300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443" name="WordArt 323"/>
          <p:cNvSpPr>
            <a:spLocks noChangeArrowheads="1" noChangeShapeType="1" noTextEdit="1"/>
          </p:cNvSpPr>
          <p:nvPr/>
        </p:nvSpPr>
        <p:spPr bwMode="auto">
          <a:xfrm>
            <a:off x="1476375" y="5445125"/>
            <a:ext cx="16557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446" name="WordArt 326"/>
          <p:cNvSpPr>
            <a:spLocks noChangeArrowheads="1" noChangeShapeType="1" noTextEdit="1"/>
          </p:cNvSpPr>
          <p:nvPr/>
        </p:nvSpPr>
        <p:spPr bwMode="auto">
          <a:xfrm>
            <a:off x="2428860" y="3571876"/>
            <a:ext cx="6357982" cy="150019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937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n-lt"/>
                <a:cs typeface="Times New Roman"/>
              </a:rPr>
              <a:t>Яшайыкъ,алайыкъ,гёрейик.билейик</a:t>
            </a:r>
            <a:endParaRPr lang="ru-RU" sz="3600" b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+mn-lt"/>
              <a:cs typeface="Times New Roman"/>
            </a:endParaRPr>
          </a:p>
        </p:txBody>
      </p:sp>
      <p:sp>
        <p:nvSpPr>
          <p:cNvPr id="5448" name="AutoShape 328"/>
          <p:cNvSpPr>
            <a:spLocks noChangeArrowheads="1"/>
          </p:cNvSpPr>
          <p:nvPr/>
        </p:nvSpPr>
        <p:spPr bwMode="auto">
          <a:xfrm rot="-773168">
            <a:off x="8241678" y="6837798"/>
            <a:ext cx="63362" cy="2165350"/>
          </a:xfrm>
          <a:prstGeom prst="downArrow">
            <a:avLst>
              <a:gd name="adj1" fmla="val 50000"/>
              <a:gd name="adj2" fmla="val 374724"/>
            </a:avLst>
          </a:prstGeom>
          <a:solidFill>
            <a:srgbClr val="80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30" name="Таблица 329"/>
          <p:cNvGraphicFramePr>
            <a:graphicFrameLocks noGrp="1"/>
          </p:cNvGraphicFramePr>
          <p:nvPr/>
        </p:nvGraphicFramePr>
        <p:xfrm>
          <a:off x="2214546" y="785794"/>
          <a:ext cx="60960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554"/>
                <a:gridCol w="2230446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бетлер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Теклик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FF0000"/>
                          </a:solidFill>
                        </a:rPr>
                        <a:t>санав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Кёплюк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санав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1-нчи бет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--------------------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созукълардан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сонг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—</a:t>
                      </a:r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йыкъ,-йик,-юкъ,-юк</a:t>
                      </a:r>
                      <a:endParaRPr lang="ru-RU" dirty="0" smtClean="0">
                        <a:solidFill>
                          <a:srgbClr val="FFFF00"/>
                        </a:solidFill>
                      </a:endParaRPr>
                    </a:p>
                    <a:p>
                      <a:endParaRPr lang="ru-RU" dirty="0" smtClean="0">
                        <a:solidFill>
                          <a:srgbClr val="FFFF00"/>
                        </a:solidFill>
                      </a:endParaRPr>
                    </a:p>
                    <a:p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Тутукълардан</a:t>
                      </a:r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сонг-</a:t>
                      </a:r>
                      <a:r>
                        <a:rPr lang="ru-RU" dirty="0" err="1" smtClean="0">
                          <a:solidFill>
                            <a:srgbClr val="FFEBFF"/>
                          </a:solidFill>
                        </a:rPr>
                        <a:t>айыкъ,ейик</a:t>
                      </a:r>
                      <a:endParaRPr lang="ru-RU" dirty="0">
                        <a:solidFill>
                          <a:srgbClr val="FFEBFF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000"/>
                                        <p:tgtEl>
                                          <p:spTgt spid="5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446" grpId="1"/>
      <p:bldP spid="5448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d36efffaa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513"/>
            <a:ext cx="2428875" cy="3960812"/>
          </a:xfrm>
          <a:prstGeom prst="rect">
            <a:avLst/>
          </a:prstGeom>
          <a:noFill/>
        </p:spPr>
      </p:pic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50824" y="188913"/>
            <a:ext cx="4535489" cy="576262"/>
          </a:xfrm>
          <a:prstGeom prst="wedgeRoundRectCallout">
            <a:avLst>
              <a:gd name="adj1" fmla="val 15523"/>
              <a:gd name="adj2" fmla="val 148069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err="1" smtClean="0">
                <a:solidFill>
                  <a:srgbClr val="FF0000"/>
                </a:solidFill>
                <a:latin typeface="Georgia" pitchFamily="18" charset="0"/>
              </a:rPr>
              <a:t>Буйрукъ</a:t>
            </a:r>
            <a:r>
              <a:rPr lang="ru-RU" sz="2400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Georgia" pitchFamily="18" charset="0"/>
              </a:rPr>
              <a:t>багъыш</a:t>
            </a:r>
            <a:endParaRPr lang="ru-RU" sz="24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 rot="-217977">
            <a:off x="0" y="6019800"/>
            <a:ext cx="9271000" cy="600075"/>
            <a:chOff x="-8" y="2527"/>
            <a:chExt cx="5840" cy="378"/>
          </a:xfrm>
        </p:grpSpPr>
        <p:sp>
          <p:nvSpPr>
            <p:cNvPr id="6149" name="Freeform 5"/>
            <p:cNvSpPr>
              <a:spLocks/>
            </p:cNvSpPr>
            <p:nvPr/>
          </p:nvSpPr>
          <p:spPr bwMode="auto">
            <a:xfrm rot="21228534" flipH="1">
              <a:off x="4520" y="255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auto">
            <a:xfrm rot="21228534" flipH="1">
              <a:off x="5294" y="252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auto">
            <a:xfrm rot="21228534" flipH="1">
              <a:off x="5072" y="2551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auto">
            <a:xfrm rot="21228534" flipH="1">
              <a:off x="760" y="2625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auto">
            <a:xfrm rot="21228534" flipH="1">
              <a:off x="595" y="2632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auto">
            <a:xfrm rot="21228534" flipH="1">
              <a:off x="409" y="263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auto">
            <a:xfrm rot="21228534" flipH="1">
              <a:off x="215" y="2643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auto">
            <a:xfrm rot="21228534" flipH="1">
              <a:off x="20" y="2640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7" name="Freeform 13"/>
            <p:cNvSpPr>
              <a:spLocks/>
            </p:cNvSpPr>
            <p:nvPr/>
          </p:nvSpPr>
          <p:spPr bwMode="auto">
            <a:xfrm rot="21228534" flipH="1">
              <a:off x="5499" y="2546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8" name="Freeform 14"/>
            <p:cNvSpPr>
              <a:spLocks/>
            </p:cNvSpPr>
            <p:nvPr/>
          </p:nvSpPr>
          <p:spPr bwMode="auto">
            <a:xfrm rot="21228534" flipH="1">
              <a:off x="4667" y="2557"/>
              <a:ext cx="277" cy="236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auto">
            <a:xfrm rot="21228534" flipH="1">
              <a:off x="4306" y="2544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auto">
            <a:xfrm rot="21228534" flipH="1">
              <a:off x="4084" y="2568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 rot="21228534" flipH="1">
              <a:off x="3861" y="2579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auto">
            <a:xfrm rot="21228534" flipH="1">
              <a:off x="3627" y="257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auto">
            <a:xfrm rot="21228534" flipH="1">
              <a:off x="3454" y="2596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 rot="21228534" flipH="1">
              <a:off x="3229" y="2598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auto">
            <a:xfrm rot="21228534" flipH="1">
              <a:off x="3053" y="2618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auto">
            <a:xfrm rot="21228534" flipH="1">
              <a:off x="2811" y="2592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auto">
            <a:xfrm rot="21228534" flipH="1">
              <a:off x="2634" y="2611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8" name="Freeform 24"/>
            <p:cNvSpPr>
              <a:spLocks/>
            </p:cNvSpPr>
            <p:nvPr/>
          </p:nvSpPr>
          <p:spPr bwMode="auto">
            <a:xfrm rot="21228534" flipH="1">
              <a:off x="2427" y="2592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auto">
            <a:xfrm rot="21228534" flipH="1">
              <a:off x="2179" y="2578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0" name="Freeform 26"/>
            <p:cNvSpPr>
              <a:spLocks/>
            </p:cNvSpPr>
            <p:nvPr/>
          </p:nvSpPr>
          <p:spPr bwMode="auto">
            <a:xfrm rot="21228534" flipH="1">
              <a:off x="1999" y="2585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1" name="Freeform 27"/>
            <p:cNvSpPr>
              <a:spLocks/>
            </p:cNvSpPr>
            <p:nvPr/>
          </p:nvSpPr>
          <p:spPr bwMode="auto">
            <a:xfrm rot="21228534" flipH="1">
              <a:off x="1824" y="261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2" name="Freeform 28"/>
            <p:cNvSpPr>
              <a:spLocks/>
            </p:cNvSpPr>
            <p:nvPr/>
          </p:nvSpPr>
          <p:spPr bwMode="auto">
            <a:xfrm rot="21228534" flipH="1">
              <a:off x="1645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3" name="Freeform 29"/>
            <p:cNvSpPr>
              <a:spLocks/>
            </p:cNvSpPr>
            <p:nvPr/>
          </p:nvSpPr>
          <p:spPr bwMode="auto">
            <a:xfrm rot="21228534" flipH="1">
              <a:off x="1466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4" name="Freeform 30"/>
            <p:cNvSpPr>
              <a:spLocks/>
            </p:cNvSpPr>
            <p:nvPr/>
          </p:nvSpPr>
          <p:spPr bwMode="auto">
            <a:xfrm rot="21228534" flipH="1">
              <a:off x="1289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5" name="Freeform 31"/>
            <p:cNvSpPr>
              <a:spLocks/>
            </p:cNvSpPr>
            <p:nvPr/>
          </p:nvSpPr>
          <p:spPr bwMode="auto">
            <a:xfrm rot="21228534" flipH="1">
              <a:off x="1111" y="2613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6" name="Freeform 32"/>
            <p:cNvSpPr>
              <a:spLocks/>
            </p:cNvSpPr>
            <p:nvPr/>
          </p:nvSpPr>
          <p:spPr bwMode="auto">
            <a:xfrm rot="21228534" flipH="1">
              <a:off x="934" y="2632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7" name="Freeform 33"/>
            <p:cNvSpPr>
              <a:spLocks/>
            </p:cNvSpPr>
            <p:nvPr/>
          </p:nvSpPr>
          <p:spPr bwMode="auto">
            <a:xfrm rot="21228534" flipH="1">
              <a:off x="4892" y="2569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-8" y="2632"/>
              <a:ext cx="5776" cy="80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5776" y="0"/>
                </a:cxn>
              </a:cxnLst>
              <a:rect l="0" t="0" r="r" b="b"/>
              <a:pathLst>
                <a:path w="5776" h="80">
                  <a:moveTo>
                    <a:pt x="0" y="80"/>
                  </a:moveTo>
                  <a:lnTo>
                    <a:pt x="5776" y="0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 flipH="1" flipV="1">
              <a:off x="0" y="2696"/>
              <a:ext cx="5832" cy="136"/>
            </a:xfrm>
            <a:custGeom>
              <a:avLst/>
              <a:gdLst/>
              <a:ahLst/>
              <a:cxnLst>
                <a:cxn ang="0">
                  <a:pos x="0" y="136"/>
                </a:cxn>
                <a:cxn ang="0">
                  <a:pos x="5832" y="32"/>
                </a:cxn>
                <a:cxn ang="0">
                  <a:pos x="5784" y="0"/>
                </a:cxn>
              </a:cxnLst>
              <a:rect l="0" t="0" r="r" b="b"/>
              <a:pathLst>
                <a:path w="5832" h="136">
                  <a:moveTo>
                    <a:pt x="0" y="136"/>
                  </a:moveTo>
                  <a:lnTo>
                    <a:pt x="5832" y="32"/>
                  </a:lnTo>
                  <a:lnTo>
                    <a:pt x="5784" y="0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38100" cmpd="sng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6180" name="Group 36"/>
          <p:cNvGrpSpPr>
            <a:grpSpLocks/>
          </p:cNvGrpSpPr>
          <p:nvPr/>
        </p:nvGrpSpPr>
        <p:grpSpPr bwMode="auto">
          <a:xfrm rot="-224705">
            <a:off x="-3576638" y="5791200"/>
            <a:ext cx="3576638" cy="1066800"/>
            <a:chOff x="3075" y="3216"/>
            <a:chExt cx="2253" cy="672"/>
          </a:xfrm>
        </p:grpSpPr>
        <p:grpSp>
          <p:nvGrpSpPr>
            <p:cNvPr id="6181" name="Group 37"/>
            <p:cNvGrpSpPr>
              <a:grpSpLocks/>
            </p:cNvGrpSpPr>
            <p:nvPr/>
          </p:nvGrpSpPr>
          <p:grpSpPr bwMode="auto">
            <a:xfrm>
              <a:off x="4077" y="3592"/>
              <a:ext cx="103" cy="146"/>
              <a:chOff x="0" y="2496"/>
              <a:chExt cx="304" cy="285"/>
            </a:xfrm>
          </p:grpSpPr>
          <p:sp>
            <p:nvSpPr>
              <p:cNvPr id="6182" name="Line 38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3" name="Freeform 39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" y="0"/>
                  </a:cxn>
                  <a:cxn ang="0">
                    <a:pos x="18" y="18"/>
                  </a:cxn>
                  <a:cxn ang="0">
                    <a:pos x="0" y="18"/>
                  </a:cxn>
                  <a:cxn ang="0">
                    <a:pos x="0" y="0"/>
                  </a:cxn>
                  <a:cxn ang="0">
                    <a:pos x="36" y="0"/>
                  </a:cxn>
                  <a:cxn ang="0">
                    <a:pos x="54" y="0"/>
                  </a:cxn>
                  <a:cxn ang="0">
                    <a:pos x="54" y="18"/>
                  </a:cxn>
                  <a:cxn ang="0">
                    <a:pos x="36" y="18"/>
                  </a:cxn>
                  <a:cxn ang="0">
                    <a:pos x="36" y="0"/>
                  </a:cxn>
                  <a:cxn ang="0">
                    <a:pos x="72" y="0"/>
                  </a:cxn>
                  <a:cxn ang="0">
                    <a:pos x="90" y="0"/>
                  </a:cxn>
                  <a:cxn ang="0">
                    <a:pos x="90" y="18"/>
                  </a:cxn>
                  <a:cxn ang="0">
                    <a:pos x="72" y="18"/>
                  </a:cxn>
                  <a:cxn ang="0">
                    <a:pos x="72" y="0"/>
                  </a:cxn>
                  <a:cxn ang="0">
                    <a:pos x="108" y="0"/>
                  </a:cxn>
                  <a:cxn ang="0">
                    <a:pos x="126" y="0"/>
                  </a:cxn>
                  <a:cxn ang="0">
                    <a:pos x="126" y="18"/>
                  </a:cxn>
                  <a:cxn ang="0">
                    <a:pos x="108" y="18"/>
                  </a:cxn>
                  <a:cxn ang="0">
                    <a:pos x="108" y="0"/>
                  </a:cxn>
                  <a:cxn ang="0">
                    <a:pos x="144" y="0"/>
                  </a:cxn>
                  <a:cxn ang="0">
                    <a:pos x="162" y="0"/>
                  </a:cxn>
                  <a:cxn ang="0">
                    <a:pos x="162" y="18"/>
                  </a:cxn>
                  <a:cxn ang="0">
                    <a:pos x="144" y="18"/>
                  </a:cxn>
                  <a:cxn ang="0">
                    <a:pos x="144" y="0"/>
                  </a:cxn>
                  <a:cxn ang="0">
                    <a:pos x="180" y="0"/>
                  </a:cxn>
                  <a:cxn ang="0">
                    <a:pos x="190" y="0"/>
                  </a:cxn>
                  <a:cxn ang="0">
                    <a:pos x="190" y="18"/>
                  </a:cxn>
                  <a:cxn ang="0">
                    <a:pos x="180" y="18"/>
                  </a:cxn>
                  <a:cxn ang="0">
                    <a:pos x="180" y="0"/>
                  </a:cxn>
                </a:cxnLst>
                <a:rect l="0" t="0" r="r" b="b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84" name="Group 40"/>
            <p:cNvGrpSpPr>
              <a:grpSpLocks/>
            </p:cNvGrpSpPr>
            <p:nvPr/>
          </p:nvGrpSpPr>
          <p:grpSpPr bwMode="auto">
            <a:xfrm>
              <a:off x="3075" y="3295"/>
              <a:ext cx="1013" cy="593"/>
              <a:chOff x="0" y="1920"/>
              <a:chExt cx="2038" cy="1152"/>
            </a:xfrm>
          </p:grpSpPr>
          <p:grpSp>
            <p:nvGrpSpPr>
              <p:cNvPr id="6185" name="Group 41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6186" name="Group 42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6187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6188" name="Oval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8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90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6191" name="Oval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92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193" name="Group 49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6194" name="Freeform 5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195" name="Freeform 5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196" name="Group 52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6197" name="Group 53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6198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6199" name="Oval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00" name="Oval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01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202" name="Oval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03" name="Oval 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204" name="Group 60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6205" name="Freeform 6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206" name="Freeform 6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207" name="Group 63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6208" name="Group 64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6209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210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11" name="Group 67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6212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213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214" name="Group 7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6215" name="Freeform 7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6" name="Freeform 7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17" name="Group 73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6218" name="Oval 74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9" name="Oval 7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20" name="Group 76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6221" name="Oval 77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2" name="Oval 7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23" name="Group 79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6224" name="Oval 8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5" name="Oval 81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26" name="Group 82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6227" name="Oval 8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8" name="Oval 84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29" name="Group 8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6230" name="Freeform 8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1" name="Freeform 8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59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59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32" name="Group 88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6233" name="Group 89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6234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235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36" name="Group 92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6237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238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239" name="Group 9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6240" name="Freeform 9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1" name="Freeform 9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42" name="Group 98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6243" name="Oval 99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4" name="Oval 10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45" name="Group 101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6246" name="Oval 102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7" name="Oval 10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48" name="Group 104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6249" name="Oval 10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0" name="Oval 106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51" name="Group 107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6252" name="Oval 10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3" name="Oval 109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54" name="Group 11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6255" name="Freeform 11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6" name="Freeform 11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/>
                  <a:ahLst/>
                  <a:cxnLst>
                    <a:cxn ang="0">
                      <a:pos x="123" y="68"/>
                    </a:cxn>
                    <a:cxn ang="0">
                      <a:pos x="72" y="66"/>
                    </a:cxn>
                    <a:cxn ang="0">
                      <a:pos x="118" y="42"/>
                    </a:cxn>
                    <a:cxn ang="0">
                      <a:pos x="71" y="62"/>
                    </a:cxn>
                    <a:cxn ang="0">
                      <a:pos x="105" y="20"/>
                    </a:cxn>
                    <a:cxn ang="0">
                      <a:pos x="68" y="58"/>
                    </a:cxn>
                    <a:cxn ang="0">
                      <a:pos x="85" y="5"/>
                    </a:cxn>
                    <a:cxn ang="0">
                      <a:pos x="64" y="56"/>
                    </a:cxn>
                    <a:cxn ang="0">
                      <a:pos x="62" y="0"/>
                    </a:cxn>
                    <a:cxn ang="0">
                      <a:pos x="60" y="56"/>
                    </a:cxn>
                    <a:cxn ang="0">
                      <a:pos x="38" y="5"/>
                    </a:cxn>
                    <a:cxn ang="0">
                      <a:pos x="56" y="58"/>
                    </a:cxn>
                    <a:cxn ang="0">
                      <a:pos x="18" y="20"/>
                    </a:cxn>
                    <a:cxn ang="0">
                      <a:pos x="53" y="62"/>
                    </a:cxn>
                    <a:cxn ang="0">
                      <a:pos x="5" y="42"/>
                    </a:cxn>
                    <a:cxn ang="0">
                      <a:pos x="51" y="66"/>
                    </a:cxn>
                    <a:cxn ang="0">
                      <a:pos x="0" y="68"/>
                    </a:cxn>
                    <a:cxn ang="0">
                      <a:pos x="51" y="71"/>
                    </a:cxn>
                    <a:cxn ang="0">
                      <a:pos x="5" y="94"/>
                    </a:cxn>
                    <a:cxn ang="0">
                      <a:pos x="53" y="75"/>
                    </a:cxn>
                    <a:cxn ang="0">
                      <a:pos x="18" y="116"/>
                    </a:cxn>
                    <a:cxn ang="0">
                      <a:pos x="56" y="78"/>
                    </a:cxn>
                    <a:cxn ang="0">
                      <a:pos x="38" y="131"/>
                    </a:cxn>
                    <a:cxn ang="0">
                      <a:pos x="60" y="80"/>
                    </a:cxn>
                    <a:cxn ang="0">
                      <a:pos x="62" y="136"/>
                    </a:cxn>
                    <a:cxn ang="0">
                      <a:pos x="64" y="80"/>
                    </a:cxn>
                    <a:cxn ang="0">
                      <a:pos x="85" y="131"/>
                    </a:cxn>
                    <a:cxn ang="0">
                      <a:pos x="68" y="78"/>
                    </a:cxn>
                    <a:cxn ang="0">
                      <a:pos x="105" y="116"/>
                    </a:cxn>
                    <a:cxn ang="0">
                      <a:pos x="71" y="75"/>
                    </a:cxn>
                    <a:cxn ang="0">
                      <a:pos x="118" y="94"/>
                    </a:cxn>
                    <a:cxn ang="0">
                      <a:pos x="72" y="71"/>
                    </a:cxn>
                    <a:cxn ang="0">
                      <a:pos x="123" y="68"/>
                    </a:cxn>
                  </a:cxnLst>
                  <a:rect l="0" t="0" r="r" b="b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257" name="Freeform 113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258" name="Group 114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6259" name="Line 115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0" name="Freeform 116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261" name="Freeform 117"/>
              <p:cNvSpPr>
                <a:spLocks/>
              </p:cNvSpPr>
              <p:nvPr/>
            </p:nvSpPr>
            <p:spPr bwMode="auto">
              <a:xfrm>
                <a:off x="256" y="2040"/>
                <a:ext cx="1782" cy="792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105" y="0"/>
                  </a:cxn>
                  <a:cxn ang="0">
                    <a:pos x="1585" y="0"/>
                  </a:cxn>
                  <a:cxn ang="0">
                    <a:pos x="1782" y="88"/>
                  </a:cxn>
                  <a:cxn ang="0">
                    <a:pos x="1782" y="660"/>
                  </a:cxn>
                  <a:cxn ang="0">
                    <a:pos x="1683" y="792"/>
                  </a:cxn>
                  <a:cxn ang="0">
                    <a:pos x="105" y="792"/>
                  </a:cxn>
                  <a:cxn ang="0">
                    <a:pos x="6" y="704"/>
                  </a:cxn>
                  <a:cxn ang="0">
                    <a:pos x="8" y="116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50000">
                    <a:srgbClr val="0000FF"/>
                  </a:gs>
                  <a:gs pos="100000">
                    <a:srgbClr val="00CC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262" name="Group 118"/>
              <p:cNvGrpSpPr>
                <a:grpSpLocks/>
              </p:cNvGrpSpPr>
              <p:nvPr/>
            </p:nvGrpSpPr>
            <p:grpSpPr bwMode="auto">
              <a:xfrm>
                <a:off x="352" y="2251"/>
                <a:ext cx="1632" cy="249"/>
                <a:chOff x="1088" y="2880"/>
                <a:chExt cx="444" cy="68"/>
              </a:xfrm>
            </p:grpSpPr>
            <p:sp>
              <p:nvSpPr>
                <p:cNvPr id="6263" name="Rectangle 119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64" name="Rectangle 120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65" name="Rectangle 121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66" name="Rectangle 122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67" name="Rectangle 123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68" name="Rectangle 124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69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84" y="2884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70" name="Rectangle 126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6271" name="Group 127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6272" name="Oval 12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73" name="Freeform 12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274" name="Freeform 130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5" name="Freeform 131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276" name="Group 132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6277" name="Oval 13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78" name="Freeform 13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279" name="Freeform 135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0" name="Freeform 136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281" name="Group 137"/>
            <p:cNvGrpSpPr>
              <a:grpSpLocks/>
            </p:cNvGrpSpPr>
            <p:nvPr/>
          </p:nvGrpSpPr>
          <p:grpSpPr bwMode="auto">
            <a:xfrm>
              <a:off x="4139" y="3216"/>
              <a:ext cx="1189" cy="672"/>
              <a:chOff x="723" y="872"/>
              <a:chExt cx="2390" cy="1386"/>
            </a:xfrm>
          </p:grpSpPr>
          <p:grpSp>
            <p:nvGrpSpPr>
              <p:cNvPr id="6282" name="Group 13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6283" name="Group 13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284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6285" name="Group 1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6286" name="Oval 1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287" name="Oval 1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288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289" name="Oval 1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290" name="Oval 1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291" name="Group 14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292" name="Freeform 14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93" name="Freeform 14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294" name="Group 15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295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6296" name="Oval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97" name="Oval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98" name="Group 15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299" name="Oval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00" name="Oval 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01" name="Group 15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02" name="Freeform 15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03" name="Freeform 15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04" name="Group 16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6305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06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07" name="Group 16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08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09" name="Oval 16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10" name="Group 16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6311" name="Oval 16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12" name="Oval 16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13" name="Group 1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14" name="Oval 17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15" name="Oval 17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16" name="Group 17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17" name="Freeform 17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18" name="Freeform 17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319" name="Group 17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6320" name="Group 17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321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6322" name="Group 1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6323" name="Oval 1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324" name="Oval 1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325" name="Group 1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326" name="Oval 1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327" name="Oval 1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328" name="Group 18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329" name="Freeform 18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30" name="Freeform 18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31" name="Group 18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332" name="Group 18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6333" name="Oval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34" name="Oval 1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35" name="Group 19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336" name="Oval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37" name="Oval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38" name="Group 19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39" name="Freeform 19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40" name="Freeform 1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41" name="Group 19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6342" name="Oval 19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43" name="Oval 19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44" name="Group 20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45" name="Oval 20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46" name="Oval 20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47" name="Group 20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6348" name="Oval 20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49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50" name="Group 20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51" name="Oval 20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52" name="Oval 20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53" name="Group 20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354" name="Freeform 2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55" name="Freeform 21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356" name="Group 212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6357" name="Line 21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58" name="Freeform 21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59" name="Group 21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6360" name="Group 21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6361" name="Group 21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6362" name="Group 2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6363" name="Oval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364" name="Oval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365" name="Group 2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6366" name="Oval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367" name="Oval 2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368" name="Group 22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6369" name="Freeform 22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70" name="Freeform 22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71" name="Group 22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6372" name="Group 22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6373" name="Oval 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74" name="Oval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75" name="Group 23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6376" name="Oval 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77" name="Oval 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78" name="Group 23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6379" name="Freeform 23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80" name="Freeform 23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81" name="Group 23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6382" name="Oval 23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83" name="Oval 23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84" name="Group 24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6385" name="Oval 24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86" name="Oval 24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87" name="Group 24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6388" name="Oval 24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89" name="Oval 24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90" name="Group 24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6391" name="Oval 24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92" name="Oval 24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93" name="Group 24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6394" name="Freeform 25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95" name="Freeform 25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396" name="Group 25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6397" name="Group 25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398" name="Group 25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6399" name="Group 2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6400" name="Oval 2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01" name="Oval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02" name="Group 2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403" name="Oval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04" name="Oval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405" name="Group 26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406" name="Freeform 26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07" name="Freeform 26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408" name="Group 26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6409" name="Group 26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6410" name="Oval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11" name="Oval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12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6413" name="Oval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14" name="Oval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415" name="Group 27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416" name="Freeform 27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17" name="Freeform 27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18" name="Group 27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6419" name="Oval 27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20" name="Oval 27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21" name="Group 27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422" name="Oval 27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23" name="Oval 27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24" name="Group 28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6425" name="Oval 28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26" name="Oval 28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27" name="Group 28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428" name="Oval 28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29" name="Oval 28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30" name="Group 28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6431" name="Freeform 28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32" name="Freeform 28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6433" name="Freeform 28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434" name="Group 290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6435" name="Line 29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6" name="Freeform 29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437" name="Freeform 293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50000">
                    <a:srgbClr val="0033CC"/>
                  </a:gs>
                  <a:gs pos="100000">
                    <a:srgbClr val="00CC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38" name="Rectangle 29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39" name="Rectangle 29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40" name="Rectangle 29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6441" name="Group 29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6442" name="Oval 29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443" name="Freeform 29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444" name="Freeform 30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45" name="Freeform 30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446" name="Group 302"/>
              <p:cNvGrpSpPr>
                <a:grpSpLocks/>
              </p:cNvGrpSpPr>
              <p:nvPr/>
            </p:nvGrpSpPr>
            <p:grpSpPr bwMode="auto">
              <a:xfrm>
                <a:off x="2306" y="960"/>
                <a:ext cx="202" cy="192"/>
                <a:chOff x="5136" y="1968"/>
                <a:chExt cx="192" cy="171"/>
              </a:xfrm>
            </p:grpSpPr>
            <p:sp>
              <p:nvSpPr>
                <p:cNvPr id="6447" name="Oval 30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448" name="Freeform 30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449" name="Freeform 30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50" name="Freeform 30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51" name="Freeform 30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/>
                <a:ahLst/>
                <a:cxnLst>
                  <a:cxn ang="0">
                    <a:pos x="216" y="0"/>
                  </a:cxn>
                  <a:cxn ang="0">
                    <a:pos x="0" y="136"/>
                  </a:cxn>
                  <a:cxn ang="0">
                    <a:pos x="64" y="520"/>
                  </a:cxn>
                  <a:cxn ang="0">
                    <a:pos x="400" y="520"/>
                  </a:cxn>
                  <a:cxn ang="0">
                    <a:pos x="432" y="424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52" name="Rectangle 30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53" name="Freeform 309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/>
                <a:ahLst/>
                <a:cxnLst>
                  <a:cxn ang="0">
                    <a:pos x="328" y="280"/>
                  </a:cxn>
                  <a:cxn ang="0">
                    <a:pos x="0" y="0"/>
                  </a:cxn>
                  <a:cxn ang="0">
                    <a:pos x="784" y="0"/>
                  </a:cxn>
                  <a:cxn ang="0">
                    <a:pos x="232" y="328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54" name="Rectangle 31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455" name="AutoShape 311"/>
          <p:cNvSpPr>
            <a:spLocks noChangeArrowheads="1"/>
          </p:cNvSpPr>
          <p:nvPr/>
        </p:nvSpPr>
        <p:spPr bwMode="auto">
          <a:xfrm>
            <a:off x="7488238" y="0"/>
            <a:ext cx="1655762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 b="1" i="1">
                <a:solidFill>
                  <a:schemeClr val="accent2"/>
                </a:solidFill>
                <a:latin typeface="Times New Roman" pitchFamily="18" charset="0"/>
              </a:rPr>
              <a:t>№2</a:t>
            </a:r>
          </a:p>
        </p:txBody>
      </p:sp>
      <p:grpSp>
        <p:nvGrpSpPr>
          <p:cNvPr id="6456" name="Group 312"/>
          <p:cNvGrpSpPr>
            <a:grpSpLocks/>
          </p:cNvGrpSpPr>
          <p:nvPr/>
        </p:nvGrpSpPr>
        <p:grpSpPr bwMode="auto">
          <a:xfrm>
            <a:off x="3635375" y="6172200"/>
            <a:ext cx="633413" cy="685800"/>
            <a:chOff x="2464" y="3024"/>
            <a:chExt cx="399" cy="432"/>
          </a:xfrm>
        </p:grpSpPr>
        <p:grpSp>
          <p:nvGrpSpPr>
            <p:cNvPr id="6457" name="Group 313"/>
            <p:cNvGrpSpPr>
              <a:grpSpLocks/>
            </p:cNvGrpSpPr>
            <p:nvPr/>
          </p:nvGrpSpPr>
          <p:grpSpPr bwMode="auto">
            <a:xfrm>
              <a:off x="2464" y="3312"/>
              <a:ext cx="336" cy="144"/>
              <a:chOff x="1792" y="4000"/>
              <a:chExt cx="352" cy="160"/>
            </a:xfrm>
          </p:grpSpPr>
          <p:sp>
            <p:nvSpPr>
              <p:cNvPr id="6458" name="Oval 314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59" name="Oval 315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0" name="Oval 316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461" name="Freeform 317"/>
            <p:cNvSpPr>
              <a:spLocks/>
            </p:cNvSpPr>
            <p:nvPr/>
          </p:nvSpPr>
          <p:spPr bwMode="auto">
            <a:xfrm>
              <a:off x="2632" y="3024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FF3300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62" name="Text Box 318"/>
          <p:cNvSpPr txBox="1">
            <a:spLocks noChangeArrowheads="1"/>
          </p:cNvSpPr>
          <p:nvPr/>
        </p:nvSpPr>
        <p:spPr bwMode="auto">
          <a:xfrm>
            <a:off x="2082800" y="1268413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 b="1" i="1" dirty="0" smtClean="0">
              <a:latin typeface="Georgia" pitchFamily="18" charset="0"/>
            </a:endParaRPr>
          </a:p>
        </p:txBody>
      </p:sp>
      <p:sp>
        <p:nvSpPr>
          <p:cNvPr id="6466" name="WordArt 322"/>
          <p:cNvSpPr>
            <a:spLocks noChangeArrowheads="1" noChangeShapeType="1" noTextEdit="1"/>
          </p:cNvSpPr>
          <p:nvPr/>
        </p:nvSpPr>
        <p:spPr bwMode="auto">
          <a:xfrm>
            <a:off x="5292725" y="5084763"/>
            <a:ext cx="27368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468" name="WordArt 324"/>
          <p:cNvSpPr>
            <a:spLocks noChangeArrowheads="1" noChangeShapeType="1" noTextEdit="1"/>
          </p:cNvSpPr>
          <p:nvPr/>
        </p:nvSpPr>
        <p:spPr bwMode="auto">
          <a:xfrm>
            <a:off x="1714480" y="4076700"/>
            <a:ext cx="7000924" cy="7207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b="1" kern="1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cs typeface="Times New Roman"/>
              </a:rPr>
              <a:t>Алыгъыз,яшагъыз,билигиз,тилегиз</a:t>
            </a:r>
            <a:r>
              <a:rPr lang="ru-RU" sz="3600" b="1" kern="1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ctr"/>
            <a:r>
              <a:rPr lang="ru-RU" sz="3600" b="1" kern="1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cs typeface="Times New Roman"/>
              </a:rPr>
              <a:t>Туругъуз,охугъуз,гёрюгюз,юрюгюз</a:t>
            </a:r>
            <a:endParaRPr lang="ru-RU" sz="3600" b="1" kern="1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471" name="WordArt 327"/>
          <p:cNvSpPr>
            <a:spLocks noChangeArrowheads="1" noChangeShapeType="1" noTextEdit="1"/>
          </p:cNvSpPr>
          <p:nvPr/>
        </p:nvSpPr>
        <p:spPr bwMode="auto">
          <a:xfrm>
            <a:off x="3059113" y="3213100"/>
            <a:ext cx="15113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6473" name="AutoShape 32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165850"/>
            <a:ext cx="574675" cy="539750"/>
          </a:xfrm>
          <a:prstGeom prst="actionButtonBackPrevious">
            <a:avLst/>
          </a:prstGeom>
          <a:gradFill rotWithShape="1">
            <a:gsLst>
              <a:gs pos="0">
                <a:srgbClr val="0000FF"/>
              </a:gs>
              <a:gs pos="50000">
                <a:srgbClr val="0000FF">
                  <a:gamma/>
                  <a:tint val="0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33" name="Таблица 332"/>
          <p:cNvGraphicFramePr>
            <a:graphicFrameLocks noGrp="1"/>
          </p:cNvGraphicFramePr>
          <p:nvPr/>
        </p:nvGraphicFramePr>
        <p:xfrm>
          <a:off x="2143107" y="1397000"/>
          <a:ext cx="5476893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631"/>
                <a:gridCol w="1825631"/>
                <a:gridCol w="1825631"/>
              </a:tblGrid>
              <a:tr h="317488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бетлер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Теклик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FF0000"/>
                          </a:solidFill>
                        </a:rPr>
                        <a:t>санав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Кеплюк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санав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2-нчи бет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--------------------</a:t>
                      </a:r>
                    </a:p>
                    <a:p>
                      <a:r>
                        <a:rPr lang="ru-RU" dirty="0" err="1" smtClean="0">
                          <a:solidFill>
                            <a:srgbClr val="FFD1FF"/>
                          </a:solidFill>
                        </a:rPr>
                        <a:t>Ишликни</a:t>
                      </a:r>
                      <a:r>
                        <a:rPr lang="ru-RU" dirty="0" smtClean="0">
                          <a:solidFill>
                            <a:srgbClr val="FFD1FF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rgbClr val="FFD1FF"/>
                          </a:solidFill>
                        </a:rPr>
                        <a:t>тамуру</a:t>
                      </a:r>
                      <a:r>
                        <a:rPr lang="ru-RU" dirty="0" smtClean="0">
                          <a:solidFill>
                            <a:srgbClr val="FFD1FF"/>
                          </a:solidFill>
                        </a:rPr>
                        <a:t>/</a:t>
                      </a:r>
                      <a:r>
                        <a:rPr lang="ru-RU" dirty="0" err="1" smtClean="0">
                          <a:solidFill>
                            <a:srgbClr val="FFD1FF"/>
                          </a:solidFill>
                        </a:rPr>
                        <a:t>ал,гел</a:t>
                      </a:r>
                      <a:r>
                        <a:rPr lang="ru-RU" dirty="0" smtClean="0">
                          <a:solidFill>
                            <a:srgbClr val="FFD1FF"/>
                          </a:solidFill>
                        </a:rPr>
                        <a:t>/яда </a:t>
                      </a:r>
                      <a:r>
                        <a:rPr lang="ru-RU" baseline="0" dirty="0" smtClean="0">
                          <a:solidFill>
                            <a:srgbClr val="FFD1FF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FFD1FF"/>
                          </a:solidFill>
                        </a:rPr>
                        <a:t>тюбю</a:t>
                      </a:r>
                      <a:r>
                        <a:rPr lang="ru-RU" baseline="0" dirty="0" smtClean="0">
                          <a:solidFill>
                            <a:srgbClr val="FFD1FF"/>
                          </a:solidFill>
                        </a:rPr>
                        <a:t>/</a:t>
                      </a:r>
                      <a:r>
                        <a:rPr lang="ru-RU" baseline="0" dirty="0" err="1" smtClean="0">
                          <a:solidFill>
                            <a:srgbClr val="FFD1FF"/>
                          </a:solidFill>
                        </a:rPr>
                        <a:t>башла</a:t>
                      </a:r>
                      <a:endParaRPr lang="ru-RU" baseline="0" dirty="0" smtClean="0">
                        <a:solidFill>
                          <a:srgbClr val="FFD1FF"/>
                        </a:solidFill>
                      </a:endParaRPr>
                    </a:p>
                    <a:p>
                      <a:r>
                        <a:rPr lang="ru-RU" baseline="0" dirty="0" smtClean="0">
                          <a:solidFill>
                            <a:srgbClr val="FFD1FF"/>
                          </a:solidFill>
                        </a:rPr>
                        <a:t>,</a:t>
                      </a:r>
                      <a:r>
                        <a:rPr lang="ru-RU" baseline="0" dirty="0" err="1" smtClean="0">
                          <a:solidFill>
                            <a:srgbClr val="FFD1FF"/>
                          </a:solidFill>
                        </a:rPr>
                        <a:t>ишле</a:t>
                      </a:r>
                      <a:r>
                        <a:rPr lang="ru-RU" baseline="0" dirty="0" smtClean="0">
                          <a:solidFill>
                            <a:srgbClr val="FFD1FF"/>
                          </a:solidFill>
                        </a:rPr>
                        <a:t>/</a:t>
                      </a:r>
                      <a:r>
                        <a:rPr lang="ru-RU" baseline="0" dirty="0" err="1" smtClean="0">
                          <a:solidFill>
                            <a:srgbClr val="FFD1FF"/>
                          </a:solidFill>
                        </a:rPr>
                        <a:t>оьзю</a:t>
                      </a:r>
                      <a:r>
                        <a:rPr lang="ru-RU" baseline="0" dirty="0" smtClean="0">
                          <a:solidFill>
                            <a:srgbClr val="FFD1FF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FFD1FF"/>
                          </a:solidFill>
                        </a:rPr>
                        <a:t>буйрукъ</a:t>
                      </a:r>
                      <a:r>
                        <a:rPr lang="ru-RU" baseline="0" dirty="0" smtClean="0">
                          <a:solidFill>
                            <a:srgbClr val="FFD1FF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FFD1FF"/>
                          </a:solidFill>
                        </a:rPr>
                        <a:t>англата</a:t>
                      </a:r>
                      <a:endParaRPr lang="ru-RU" dirty="0">
                        <a:solidFill>
                          <a:srgbClr val="FFD1FF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Созукълардан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сонг--</a:t>
                      </a:r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гъыз,-гиз</a:t>
                      </a:r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,</a:t>
                      </a:r>
                    </a:p>
                    <a:p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гъуз,-гюз</a:t>
                      </a:r>
                      <a:endParaRPr lang="ru-RU" dirty="0" smtClean="0">
                        <a:solidFill>
                          <a:srgbClr val="FFFF00"/>
                        </a:solidFill>
                      </a:endParaRPr>
                    </a:p>
                    <a:p>
                      <a:r>
                        <a:rPr lang="ru-RU" dirty="0" err="1" smtClean="0"/>
                        <a:t>тутукълардан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сонг</a:t>
                      </a:r>
                      <a:r>
                        <a:rPr lang="ru-RU" dirty="0" smtClean="0"/>
                        <a:t>- </a:t>
                      </a:r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ыгъыз</a:t>
                      </a:r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,</a:t>
                      </a:r>
                    </a:p>
                    <a:p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игиз,-угъуз</a:t>
                      </a:r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,</a:t>
                      </a:r>
                    </a:p>
                    <a:p>
                      <a:r>
                        <a:rPr lang="ru-RU" dirty="0" err="1" smtClean="0">
                          <a:solidFill>
                            <a:srgbClr val="FFFF00"/>
                          </a:solidFill>
                        </a:rPr>
                        <a:t>югюз</a:t>
                      </a:r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702</Words>
  <Application>Microsoft Office PowerPoint</Application>
  <PresentationFormat>Экран (4:3)</PresentationFormat>
  <Paragraphs>237</Paragraphs>
  <Slides>26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Охугъуз,буйрукъ багъышдагъы ишликлени бетин ва санавун гёрсетигиз:</vt:lpstr>
      <vt:lpstr>Ишликлени айырып,къайсы маъна англатагъанны гёрсетигиз</vt:lpstr>
      <vt:lpstr>Ишликлени айырып,къайсы маъна англатагъанны гёрсетигиз</vt:lpstr>
      <vt:lpstr>Слайд 15</vt:lpstr>
      <vt:lpstr>Уьйге иш (дневниклеге де язабыз) Тапшурув №342  *84-85</vt:lpstr>
      <vt:lpstr>Слайд 17</vt:lpstr>
      <vt:lpstr>Шарт багъышдагъы ишликлер башгъа ишлик англатагъан иш яшавгъа чыкъмакъ учун герекли болагъан шартны англата</vt:lpstr>
      <vt:lpstr>Бетлеге гёре алышынагъанда шарт ишликни простой къалиби къошумчаланы экинчи тайпасын къабул эте</vt:lpstr>
      <vt:lpstr>Шарт багъышдан сонг</vt:lpstr>
      <vt:lpstr>Шарт ишликни къошма къалиплери</vt:lpstr>
      <vt:lpstr>Гьалиги заман</vt:lpstr>
      <vt:lpstr>Гетген  заман</vt:lpstr>
      <vt:lpstr>Гележек   заман</vt:lpstr>
      <vt:lpstr>Гёчюрюп алыгъыз,шарт            ишликлени табып,белгилегиз.</vt:lpstr>
      <vt:lpstr>Уьйге иш (дневниклеге де язабыз)</vt:lpstr>
    </vt:vector>
  </TitlesOfParts>
  <Company>UCL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MAMA</dc:creator>
  <cp:lastModifiedBy>User</cp:lastModifiedBy>
  <cp:revision>55</cp:revision>
  <dcterms:created xsi:type="dcterms:W3CDTF">2009-07-09T09:57:32Z</dcterms:created>
  <dcterms:modified xsi:type="dcterms:W3CDTF">2016-10-25T22:30:14Z</dcterms:modified>
</cp:coreProperties>
</file>