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57" r:id="rId8"/>
    <p:sldId id="272" r:id="rId9"/>
    <p:sldId id="273" r:id="rId10"/>
    <p:sldId id="263" r:id="rId11"/>
    <p:sldId id="266" r:id="rId12"/>
    <p:sldId id="268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B6B6"/>
    <a:srgbClr val="D5D5D5"/>
    <a:srgbClr val="333333"/>
    <a:srgbClr val="996633"/>
    <a:srgbClr val="008A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211" autoAdjust="0"/>
    <p:restoredTop sz="94648" autoAdjust="0"/>
  </p:normalViewPr>
  <p:slideViewPr>
    <p:cSldViewPr>
      <p:cViewPr varScale="1">
        <p:scale>
          <a:sx n="82" d="100"/>
          <a:sy n="82" d="100"/>
        </p:scale>
        <p:origin x="-22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-76200" y="228600"/>
            <a:ext cx="2743200" cy="1981200"/>
            <a:chOff x="180" y="384"/>
            <a:chExt cx="1654" cy="1520"/>
          </a:xfrm>
        </p:grpSpPr>
        <p:sp>
          <p:nvSpPr>
            <p:cNvPr id="5128" name="Freeform 8"/>
            <p:cNvSpPr>
              <a:spLocks/>
            </p:cNvSpPr>
            <p:nvPr/>
          </p:nvSpPr>
          <p:spPr bwMode="auto">
            <a:xfrm>
              <a:off x="432" y="432"/>
              <a:ext cx="1392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384"/>
                </a:cxn>
                <a:cxn ang="0">
                  <a:pos x="768" y="720"/>
                </a:cxn>
                <a:cxn ang="0">
                  <a:pos x="1008" y="864"/>
                </a:cxn>
                <a:cxn ang="0">
                  <a:pos x="1392" y="816"/>
                </a:cxn>
              </a:cxnLst>
              <a:rect l="0" t="0" r="r" b="b"/>
              <a:pathLst>
                <a:path w="1392" h="864">
                  <a:moveTo>
                    <a:pt x="0" y="0"/>
                  </a:moveTo>
                  <a:lnTo>
                    <a:pt x="288" y="384"/>
                  </a:lnTo>
                  <a:lnTo>
                    <a:pt x="768" y="720"/>
                  </a:lnTo>
                  <a:lnTo>
                    <a:pt x="1008" y="864"/>
                  </a:lnTo>
                  <a:lnTo>
                    <a:pt x="1392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auto">
            <a:xfrm>
              <a:off x="423" y="406"/>
              <a:ext cx="517" cy="1498"/>
            </a:xfrm>
            <a:custGeom>
              <a:avLst/>
              <a:gdLst/>
              <a:ahLst/>
              <a:cxnLst>
                <a:cxn ang="0">
                  <a:pos x="482" y="0"/>
                </a:cxn>
                <a:cxn ang="0">
                  <a:pos x="429" y="358"/>
                </a:cxn>
                <a:cxn ang="0">
                  <a:pos x="488" y="546"/>
                </a:cxn>
                <a:cxn ang="0">
                  <a:pos x="517" y="893"/>
                </a:cxn>
                <a:cxn ang="0">
                  <a:pos x="488" y="1069"/>
                </a:cxn>
                <a:cxn ang="0">
                  <a:pos x="194" y="1369"/>
                </a:cxn>
                <a:cxn ang="0">
                  <a:pos x="0" y="1498"/>
                </a:cxn>
              </a:cxnLst>
              <a:rect l="0" t="0" r="r" b="b"/>
              <a:pathLst>
                <a:path w="517" h="1498">
                  <a:moveTo>
                    <a:pt x="482" y="0"/>
                  </a:moveTo>
                  <a:lnTo>
                    <a:pt x="429" y="358"/>
                  </a:lnTo>
                  <a:lnTo>
                    <a:pt x="488" y="546"/>
                  </a:lnTo>
                  <a:lnTo>
                    <a:pt x="517" y="893"/>
                  </a:lnTo>
                  <a:lnTo>
                    <a:pt x="488" y="1069"/>
                  </a:lnTo>
                  <a:lnTo>
                    <a:pt x="194" y="1369"/>
                  </a:lnTo>
                  <a:lnTo>
                    <a:pt x="0" y="1498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auto">
            <a:xfrm>
              <a:off x="180" y="432"/>
              <a:ext cx="1184" cy="872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1034" y="159"/>
                </a:cxn>
                <a:cxn ang="0">
                  <a:pos x="932" y="328"/>
                </a:cxn>
                <a:cxn ang="0">
                  <a:pos x="731" y="532"/>
                </a:cxn>
                <a:cxn ang="0">
                  <a:pos x="567" y="723"/>
                </a:cxn>
                <a:cxn ang="0">
                  <a:pos x="402" y="858"/>
                </a:cxn>
                <a:cxn ang="0">
                  <a:pos x="0" y="872"/>
                </a:cxn>
              </a:cxnLst>
              <a:rect l="0" t="0" r="r" b="b"/>
              <a:pathLst>
                <a:path w="1184" h="872">
                  <a:moveTo>
                    <a:pt x="1184" y="0"/>
                  </a:moveTo>
                  <a:lnTo>
                    <a:pt x="1034" y="159"/>
                  </a:lnTo>
                  <a:lnTo>
                    <a:pt x="932" y="328"/>
                  </a:lnTo>
                  <a:lnTo>
                    <a:pt x="731" y="532"/>
                  </a:lnTo>
                  <a:lnTo>
                    <a:pt x="567" y="723"/>
                  </a:lnTo>
                  <a:lnTo>
                    <a:pt x="402" y="858"/>
                  </a:lnTo>
                  <a:lnTo>
                    <a:pt x="0" y="872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>
              <a:off x="282" y="746"/>
              <a:ext cx="1552" cy="236"/>
            </a:xfrm>
            <a:custGeom>
              <a:avLst/>
              <a:gdLst/>
              <a:ahLst/>
              <a:cxnLst>
                <a:cxn ang="0">
                  <a:pos x="1552" y="0"/>
                </a:cxn>
                <a:cxn ang="0">
                  <a:pos x="1193" y="189"/>
                </a:cxn>
                <a:cxn ang="0">
                  <a:pos x="858" y="218"/>
                </a:cxn>
                <a:cxn ang="0">
                  <a:pos x="629" y="206"/>
                </a:cxn>
                <a:cxn ang="0">
                  <a:pos x="306" y="236"/>
                </a:cxn>
                <a:cxn ang="0">
                  <a:pos x="124" y="218"/>
                </a:cxn>
                <a:cxn ang="0">
                  <a:pos x="0" y="206"/>
                </a:cxn>
              </a:cxnLst>
              <a:rect l="0" t="0" r="r" b="b"/>
              <a:pathLst>
                <a:path w="1552" h="236">
                  <a:moveTo>
                    <a:pt x="1552" y="0"/>
                  </a:moveTo>
                  <a:lnTo>
                    <a:pt x="1193" y="189"/>
                  </a:lnTo>
                  <a:lnTo>
                    <a:pt x="858" y="218"/>
                  </a:lnTo>
                  <a:lnTo>
                    <a:pt x="629" y="206"/>
                  </a:lnTo>
                  <a:lnTo>
                    <a:pt x="306" y="236"/>
                  </a:lnTo>
                  <a:lnTo>
                    <a:pt x="124" y="218"/>
                  </a:lnTo>
                  <a:lnTo>
                    <a:pt x="0" y="20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auto">
            <a:xfrm>
              <a:off x="384" y="432"/>
              <a:ext cx="1296" cy="1056"/>
            </a:xfrm>
            <a:custGeom>
              <a:avLst/>
              <a:gdLst/>
              <a:ahLst/>
              <a:cxnLst>
                <a:cxn ang="0">
                  <a:pos x="1200" y="864"/>
                </a:cxn>
                <a:cxn ang="0">
                  <a:pos x="1248" y="768"/>
                </a:cxn>
                <a:cxn ang="0">
                  <a:pos x="1248" y="720"/>
                </a:cxn>
                <a:cxn ang="0">
                  <a:pos x="1296" y="432"/>
                </a:cxn>
                <a:cxn ang="0">
                  <a:pos x="864" y="144"/>
                </a:cxn>
                <a:cxn ang="0">
                  <a:pos x="480" y="0"/>
                </a:cxn>
                <a:cxn ang="0">
                  <a:pos x="144" y="96"/>
                </a:cxn>
                <a:cxn ang="0">
                  <a:pos x="96" y="384"/>
                </a:cxn>
                <a:cxn ang="0">
                  <a:pos x="0" y="528"/>
                </a:cxn>
                <a:cxn ang="0">
                  <a:pos x="48" y="720"/>
                </a:cxn>
                <a:cxn ang="0">
                  <a:pos x="144" y="864"/>
                </a:cxn>
                <a:cxn ang="0">
                  <a:pos x="288" y="1056"/>
                </a:cxn>
                <a:cxn ang="0">
                  <a:pos x="528" y="1056"/>
                </a:cxn>
                <a:cxn ang="0">
                  <a:pos x="768" y="1008"/>
                </a:cxn>
                <a:cxn ang="0">
                  <a:pos x="960" y="864"/>
                </a:cxn>
                <a:cxn ang="0">
                  <a:pos x="1104" y="672"/>
                </a:cxn>
                <a:cxn ang="0">
                  <a:pos x="1104" y="528"/>
                </a:cxn>
                <a:cxn ang="0">
                  <a:pos x="1008" y="384"/>
                </a:cxn>
                <a:cxn ang="0">
                  <a:pos x="816" y="144"/>
                </a:cxn>
              </a:cxnLst>
              <a:rect l="0" t="0" r="r" b="b"/>
              <a:pathLst>
                <a:path w="1296" h="1056">
                  <a:moveTo>
                    <a:pt x="1200" y="864"/>
                  </a:moveTo>
                  <a:lnTo>
                    <a:pt x="1248" y="768"/>
                  </a:lnTo>
                  <a:lnTo>
                    <a:pt x="1248" y="720"/>
                  </a:lnTo>
                  <a:lnTo>
                    <a:pt x="1296" y="432"/>
                  </a:lnTo>
                  <a:lnTo>
                    <a:pt x="864" y="144"/>
                  </a:lnTo>
                  <a:lnTo>
                    <a:pt x="480" y="0"/>
                  </a:lnTo>
                  <a:lnTo>
                    <a:pt x="144" y="96"/>
                  </a:lnTo>
                  <a:lnTo>
                    <a:pt x="96" y="384"/>
                  </a:lnTo>
                  <a:lnTo>
                    <a:pt x="0" y="528"/>
                  </a:lnTo>
                  <a:lnTo>
                    <a:pt x="48" y="720"/>
                  </a:lnTo>
                  <a:lnTo>
                    <a:pt x="144" y="864"/>
                  </a:lnTo>
                  <a:lnTo>
                    <a:pt x="288" y="1056"/>
                  </a:lnTo>
                  <a:lnTo>
                    <a:pt x="528" y="1056"/>
                  </a:lnTo>
                  <a:lnTo>
                    <a:pt x="768" y="1008"/>
                  </a:lnTo>
                  <a:lnTo>
                    <a:pt x="960" y="864"/>
                  </a:lnTo>
                  <a:lnTo>
                    <a:pt x="1104" y="672"/>
                  </a:lnTo>
                  <a:lnTo>
                    <a:pt x="1104" y="528"/>
                  </a:lnTo>
                  <a:lnTo>
                    <a:pt x="1008" y="384"/>
                  </a:lnTo>
                  <a:lnTo>
                    <a:pt x="816" y="144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auto">
            <a:xfrm>
              <a:off x="576" y="576"/>
              <a:ext cx="720" cy="76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auto">
            <a:xfrm>
              <a:off x="672" y="720"/>
              <a:ext cx="480" cy="52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auto">
            <a:xfrm>
              <a:off x="768" y="816"/>
              <a:ext cx="288" cy="28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auto">
            <a:xfrm>
              <a:off x="364" y="1170"/>
              <a:ext cx="404" cy="4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6" y="318"/>
                </a:cxn>
                <a:cxn ang="0">
                  <a:pos x="212" y="414"/>
                </a:cxn>
                <a:cxn ang="0">
                  <a:pos x="404" y="462"/>
                </a:cxn>
              </a:cxnLst>
              <a:rect l="0" t="0" r="r" b="b"/>
              <a:pathLst>
                <a:path w="404" h="462">
                  <a:moveTo>
                    <a:pt x="0" y="0"/>
                  </a:moveTo>
                  <a:lnTo>
                    <a:pt x="116" y="318"/>
                  </a:lnTo>
                  <a:lnTo>
                    <a:pt x="212" y="414"/>
                  </a:lnTo>
                  <a:lnTo>
                    <a:pt x="404" y="462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auto">
            <a:xfrm>
              <a:off x="364" y="1140"/>
              <a:ext cx="212" cy="684"/>
            </a:xfrm>
            <a:custGeom>
              <a:avLst/>
              <a:gdLst/>
              <a:ahLst/>
              <a:cxnLst>
                <a:cxn ang="0">
                  <a:pos x="212" y="684"/>
                </a:cxn>
                <a:cxn ang="0">
                  <a:pos x="68" y="492"/>
                </a:cxn>
                <a:cxn ang="0">
                  <a:pos x="68" y="396"/>
                </a:cxn>
                <a:cxn ang="0">
                  <a:pos x="0" y="0"/>
                </a:cxn>
              </a:cxnLst>
              <a:rect l="0" t="0" r="r" b="b"/>
              <a:pathLst>
                <a:path w="212" h="684">
                  <a:moveTo>
                    <a:pt x="212" y="684"/>
                  </a:moveTo>
                  <a:lnTo>
                    <a:pt x="68" y="492"/>
                  </a:lnTo>
                  <a:lnTo>
                    <a:pt x="68" y="396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auto">
            <a:xfrm>
              <a:off x="1344" y="432"/>
              <a:ext cx="480" cy="8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92"/>
                </a:cxn>
                <a:cxn ang="0">
                  <a:pos x="480" y="336"/>
                </a:cxn>
                <a:cxn ang="0">
                  <a:pos x="336" y="528"/>
                </a:cxn>
                <a:cxn ang="0">
                  <a:pos x="336" y="816"/>
                </a:cxn>
              </a:cxnLst>
              <a:rect l="0" t="0" r="r" b="b"/>
              <a:pathLst>
                <a:path w="480" h="816">
                  <a:moveTo>
                    <a:pt x="0" y="0"/>
                  </a:moveTo>
                  <a:lnTo>
                    <a:pt x="192" y="192"/>
                  </a:lnTo>
                  <a:lnTo>
                    <a:pt x="480" y="336"/>
                  </a:lnTo>
                  <a:lnTo>
                    <a:pt x="336" y="528"/>
                  </a:lnTo>
                  <a:lnTo>
                    <a:pt x="336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92" y="624"/>
              <a:ext cx="960" cy="8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192"/>
                </a:cxn>
                <a:cxn ang="0">
                  <a:pos x="480" y="288"/>
                </a:cxn>
                <a:cxn ang="0">
                  <a:pos x="720" y="336"/>
                </a:cxn>
                <a:cxn ang="0">
                  <a:pos x="816" y="528"/>
                </a:cxn>
                <a:cxn ang="0">
                  <a:pos x="960" y="816"/>
                </a:cxn>
              </a:cxnLst>
              <a:rect l="0" t="0" r="r" b="b"/>
              <a:pathLst>
                <a:path w="960" h="816">
                  <a:moveTo>
                    <a:pt x="0" y="0"/>
                  </a:moveTo>
                  <a:lnTo>
                    <a:pt x="288" y="192"/>
                  </a:lnTo>
                  <a:lnTo>
                    <a:pt x="480" y="288"/>
                  </a:lnTo>
                  <a:lnTo>
                    <a:pt x="720" y="336"/>
                  </a:lnTo>
                  <a:lnTo>
                    <a:pt x="816" y="528"/>
                  </a:lnTo>
                  <a:lnTo>
                    <a:pt x="960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336" y="384"/>
              <a:ext cx="816" cy="768"/>
            </a:xfrm>
            <a:custGeom>
              <a:avLst/>
              <a:gdLst/>
              <a:ahLst/>
              <a:cxnLst>
                <a:cxn ang="0">
                  <a:pos x="816" y="0"/>
                </a:cxn>
                <a:cxn ang="0">
                  <a:pos x="624" y="480"/>
                </a:cxn>
                <a:cxn ang="0">
                  <a:pos x="576" y="576"/>
                </a:cxn>
                <a:cxn ang="0">
                  <a:pos x="288" y="768"/>
                </a:cxn>
                <a:cxn ang="0">
                  <a:pos x="0" y="768"/>
                </a:cxn>
              </a:cxnLst>
              <a:rect l="0" t="0" r="r" b="b"/>
              <a:pathLst>
                <a:path w="816" h="768">
                  <a:moveTo>
                    <a:pt x="816" y="0"/>
                  </a:moveTo>
                  <a:lnTo>
                    <a:pt x="624" y="480"/>
                  </a:lnTo>
                  <a:lnTo>
                    <a:pt x="576" y="576"/>
                  </a:lnTo>
                  <a:lnTo>
                    <a:pt x="288" y="768"/>
                  </a:lnTo>
                  <a:lnTo>
                    <a:pt x="0" y="768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912" y="960"/>
              <a:ext cx="86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144"/>
                </a:cxn>
                <a:cxn ang="0">
                  <a:pos x="864" y="96"/>
                </a:cxn>
              </a:cxnLst>
              <a:rect l="0" t="0" r="r" b="b"/>
              <a:pathLst>
                <a:path w="864" h="144">
                  <a:moveTo>
                    <a:pt x="0" y="0"/>
                  </a:moveTo>
                  <a:lnTo>
                    <a:pt x="384" y="144"/>
                  </a:lnTo>
                  <a:lnTo>
                    <a:pt x="864" y="9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142" name="Picture 22" descr="1800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781800" y="4953000"/>
            <a:ext cx="2057400" cy="1676400"/>
          </a:xfrm>
          <a:prstGeom prst="rect">
            <a:avLst/>
          </a:prstGeom>
          <a:noFill/>
        </p:spPr>
      </p:pic>
      <p:grpSp>
        <p:nvGrpSpPr>
          <p:cNvPr id="5143" name="Group 23"/>
          <p:cNvGrpSpPr>
            <a:grpSpLocks/>
          </p:cNvGrpSpPr>
          <p:nvPr/>
        </p:nvGrpSpPr>
        <p:grpSpPr bwMode="auto">
          <a:xfrm>
            <a:off x="0" y="0"/>
            <a:ext cx="9144000" cy="1752600"/>
            <a:chOff x="0" y="1536"/>
            <a:chExt cx="5760" cy="563"/>
          </a:xfrm>
        </p:grpSpPr>
        <p:pic>
          <p:nvPicPr>
            <p:cNvPr id="5144" name="Picture 24" descr="4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0" y="1536"/>
              <a:ext cx="5760" cy="563"/>
            </a:xfrm>
            <a:prstGeom prst="rect">
              <a:avLst/>
            </a:prstGeom>
            <a:noFill/>
          </p:spPr>
        </p:pic>
        <p:pic>
          <p:nvPicPr>
            <p:cNvPr id="5145" name="Picture 25" descr="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5094" y="1536"/>
              <a:ext cx="666" cy="389"/>
            </a:xfrm>
            <a:prstGeom prst="rect">
              <a:avLst/>
            </a:prstGeom>
            <a:noFill/>
          </p:spPr>
        </p:pic>
        <p:pic>
          <p:nvPicPr>
            <p:cNvPr id="5146" name="Picture 26" descr="12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 rot="930090">
              <a:off x="48" y="1580"/>
              <a:ext cx="543" cy="241"/>
            </a:xfrm>
            <a:prstGeom prst="rect">
              <a:avLst/>
            </a:prstGeom>
            <a:noFill/>
          </p:spPr>
        </p:pic>
      </p:grpSp>
      <p:pic>
        <p:nvPicPr>
          <p:cNvPr id="5147" name="Picture 27" descr="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gray">
          <a:xfrm>
            <a:off x="0" y="0"/>
            <a:ext cx="1076325" cy="617538"/>
          </a:xfrm>
          <a:prstGeom prst="rect">
            <a:avLst/>
          </a:prstGeom>
          <a:noFill/>
        </p:spPr>
      </p:pic>
      <p:pic>
        <p:nvPicPr>
          <p:cNvPr id="5148" name="Picture 28" descr="Ky3uk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9200" y="381000"/>
            <a:ext cx="1019175" cy="1019175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133600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41910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38FED58-F6B8-4296-AEA3-711EA7DEF477}" type="slidenum">
              <a:rPr lang="ru-RU"/>
              <a:pPr/>
              <a:t>‹#›</a:t>
            </a:fld>
            <a:endParaRPr lang="ru-RU"/>
          </a:p>
        </p:txBody>
      </p:sp>
      <p:pic>
        <p:nvPicPr>
          <p:cNvPr id="5149" name="Picture 29" descr="season_2"/>
          <p:cNvPicPr>
            <a:picLocks noChangeAspect="1" noChangeArrowheads="1"/>
          </p:cNvPicPr>
          <p:nvPr/>
        </p:nvPicPr>
        <p:blipFill>
          <a:blip r:embed="rId8"/>
          <a:srcRect l="53087" t="15094" r="12962" b="45284"/>
          <a:stretch>
            <a:fillRect/>
          </a:stretch>
        </p:blipFill>
        <p:spPr bwMode="gray">
          <a:xfrm>
            <a:off x="381000" y="1295400"/>
            <a:ext cx="228600" cy="1524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E29EC-C03F-4DCC-97E0-EB39A1821F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D008B-A3CD-4C08-BB59-BB28DC92AD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CE25AD-5792-4819-BA60-05555D63F0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24AC9-05BF-4FFD-BE51-529D8791E9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0DBDFC-0700-4BE3-87AE-E7D3397E3A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363CEF-78EA-4A23-A795-7AC8E60FD4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FB78-B80E-4CAA-990E-A93744522A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882F0-F5D1-45BB-8030-1272B6EDDE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D4684-C27D-4CFC-ABC5-914604A512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9D307-1E1A-48A3-AF19-796053C31E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A00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92F14E-17F5-4D3E-A68C-DF8D48D402D7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52400" y="152400"/>
            <a:ext cx="1905000" cy="1219200"/>
            <a:chOff x="180" y="384"/>
            <a:chExt cx="1654" cy="1520"/>
          </a:xfrm>
        </p:grpSpPr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432" y="432"/>
              <a:ext cx="1392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384"/>
                </a:cxn>
                <a:cxn ang="0">
                  <a:pos x="768" y="720"/>
                </a:cxn>
                <a:cxn ang="0">
                  <a:pos x="1008" y="864"/>
                </a:cxn>
                <a:cxn ang="0">
                  <a:pos x="1392" y="816"/>
                </a:cxn>
              </a:cxnLst>
              <a:rect l="0" t="0" r="r" b="b"/>
              <a:pathLst>
                <a:path w="1392" h="864">
                  <a:moveTo>
                    <a:pt x="0" y="0"/>
                  </a:moveTo>
                  <a:lnTo>
                    <a:pt x="288" y="384"/>
                  </a:lnTo>
                  <a:lnTo>
                    <a:pt x="768" y="720"/>
                  </a:lnTo>
                  <a:lnTo>
                    <a:pt x="1008" y="864"/>
                  </a:lnTo>
                  <a:lnTo>
                    <a:pt x="1392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423" y="406"/>
              <a:ext cx="517" cy="1498"/>
            </a:xfrm>
            <a:custGeom>
              <a:avLst/>
              <a:gdLst/>
              <a:ahLst/>
              <a:cxnLst>
                <a:cxn ang="0">
                  <a:pos x="482" y="0"/>
                </a:cxn>
                <a:cxn ang="0">
                  <a:pos x="429" y="358"/>
                </a:cxn>
                <a:cxn ang="0">
                  <a:pos x="488" y="546"/>
                </a:cxn>
                <a:cxn ang="0">
                  <a:pos x="517" y="893"/>
                </a:cxn>
                <a:cxn ang="0">
                  <a:pos x="488" y="1069"/>
                </a:cxn>
                <a:cxn ang="0">
                  <a:pos x="194" y="1369"/>
                </a:cxn>
                <a:cxn ang="0">
                  <a:pos x="0" y="1498"/>
                </a:cxn>
              </a:cxnLst>
              <a:rect l="0" t="0" r="r" b="b"/>
              <a:pathLst>
                <a:path w="517" h="1498">
                  <a:moveTo>
                    <a:pt x="482" y="0"/>
                  </a:moveTo>
                  <a:lnTo>
                    <a:pt x="429" y="358"/>
                  </a:lnTo>
                  <a:lnTo>
                    <a:pt x="488" y="546"/>
                  </a:lnTo>
                  <a:lnTo>
                    <a:pt x="517" y="893"/>
                  </a:lnTo>
                  <a:lnTo>
                    <a:pt x="488" y="1069"/>
                  </a:lnTo>
                  <a:lnTo>
                    <a:pt x="194" y="1369"/>
                  </a:lnTo>
                  <a:lnTo>
                    <a:pt x="0" y="1498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80" y="432"/>
              <a:ext cx="1184" cy="872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1034" y="159"/>
                </a:cxn>
                <a:cxn ang="0">
                  <a:pos x="932" y="328"/>
                </a:cxn>
                <a:cxn ang="0">
                  <a:pos x="731" y="532"/>
                </a:cxn>
                <a:cxn ang="0">
                  <a:pos x="567" y="723"/>
                </a:cxn>
                <a:cxn ang="0">
                  <a:pos x="402" y="858"/>
                </a:cxn>
                <a:cxn ang="0">
                  <a:pos x="0" y="872"/>
                </a:cxn>
              </a:cxnLst>
              <a:rect l="0" t="0" r="r" b="b"/>
              <a:pathLst>
                <a:path w="1184" h="872">
                  <a:moveTo>
                    <a:pt x="1184" y="0"/>
                  </a:moveTo>
                  <a:lnTo>
                    <a:pt x="1034" y="159"/>
                  </a:lnTo>
                  <a:lnTo>
                    <a:pt x="932" y="328"/>
                  </a:lnTo>
                  <a:lnTo>
                    <a:pt x="731" y="532"/>
                  </a:lnTo>
                  <a:lnTo>
                    <a:pt x="567" y="723"/>
                  </a:lnTo>
                  <a:lnTo>
                    <a:pt x="402" y="858"/>
                  </a:lnTo>
                  <a:lnTo>
                    <a:pt x="0" y="872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82" y="746"/>
              <a:ext cx="1552" cy="236"/>
            </a:xfrm>
            <a:custGeom>
              <a:avLst/>
              <a:gdLst/>
              <a:ahLst/>
              <a:cxnLst>
                <a:cxn ang="0">
                  <a:pos x="1552" y="0"/>
                </a:cxn>
                <a:cxn ang="0">
                  <a:pos x="1193" y="189"/>
                </a:cxn>
                <a:cxn ang="0">
                  <a:pos x="858" y="218"/>
                </a:cxn>
                <a:cxn ang="0">
                  <a:pos x="629" y="206"/>
                </a:cxn>
                <a:cxn ang="0">
                  <a:pos x="306" y="236"/>
                </a:cxn>
                <a:cxn ang="0">
                  <a:pos x="124" y="218"/>
                </a:cxn>
                <a:cxn ang="0">
                  <a:pos x="0" y="206"/>
                </a:cxn>
              </a:cxnLst>
              <a:rect l="0" t="0" r="r" b="b"/>
              <a:pathLst>
                <a:path w="1552" h="236">
                  <a:moveTo>
                    <a:pt x="1552" y="0"/>
                  </a:moveTo>
                  <a:lnTo>
                    <a:pt x="1193" y="189"/>
                  </a:lnTo>
                  <a:lnTo>
                    <a:pt x="858" y="218"/>
                  </a:lnTo>
                  <a:lnTo>
                    <a:pt x="629" y="206"/>
                  </a:lnTo>
                  <a:lnTo>
                    <a:pt x="306" y="236"/>
                  </a:lnTo>
                  <a:lnTo>
                    <a:pt x="124" y="218"/>
                  </a:lnTo>
                  <a:lnTo>
                    <a:pt x="0" y="20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384" y="432"/>
              <a:ext cx="1296" cy="1056"/>
            </a:xfrm>
            <a:custGeom>
              <a:avLst/>
              <a:gdLst/>
              <a:ahLst/>
              <a:cxnLst>
                <a:cxn ang="0">
                  <a:pos x="1200" y="864"/>
                </a:cxn>
                <a:cxn ang="0">
                  <a:pos x="1248" y="768"/>
                </a:cxn>
                <a:cxn ang="0">
                  <a:pos x="1248" y="720"/>
                </a:cxn>
                <a:cxn ang="0">
                  <a:pos x="1296" y="432"/>
                </a:cxn>
                <a:cxn ang="0">
                  <a:pos x="864" y="144"/>
                </a:cxn>
                <a:cxn ang="0">
                  <a:pos x="480" y="0"/>
                </a:cxn>
                <a:cxn ang="0">
                  <a:pos x="144" y="96"/>
                </a:cxn>
                <a:cxn ang="0">
                  <a:pos x="96" y="384"/>
                </a:cxn>
                <a:cxn ang="0">
                  <a:pos x="0" y="528"/>
                </a:cxn>
                <a:cxn ang="0">
                  <a:pos x="48" y="720"/>
                </a:cxn>
                <a:cxn ang="0">
                  <a:pos x="144" y="864"/>
                </a:cxn>
                <a:cxn ang="0">
                  <a:pos x="288" y="1056"/>
                </a:cxn>
                <a:cxn ang="0">
                  <a:pos x="528" y="1056"/>
                </a:cxn>
                <a:cxn ang="0">
                  <a:pos x="768" y="1008"/>
                </a:cxn>
                <a:cxn ang="0">
                  <a:pos x="960" y="864"/>
                </a:cxn>
                <a:cxn ang="0">
                  <a:pos x="1104" y="672"/>
                </a:cxn>
                <a:cxn ang="0">
                  <a:pos x="1104" y="528"/>
                </a:cxn>
                <a:cxn ang="0">
                  <a:pos x="1008" y="384"/>
                </a:cxn>
                <a:cxn ang="0">
                  <a:pos x="816" y="144"/>
                </a:cxn>
              </a:cxnLst>
              <a:rect l="0" t="0" r="r" b="b"/>
              <a:pathLst>
                <a:path w="1296" h="1056">
                  <a:moveTo>
                    <a:pt x="1200" y="864"/>
                  </a:moveTo>
                  <a:lnTo>
                    <a:pt x="1248" y="768"/>
                  </a:lnTo>
                  <a:lnTo>
                    <a:pt x="1248" y="720"/>
                  </a:lnTo>
                  <a:lnTo>
                    <a:pt x="1296" y="432"/>
                  </a:lnTo>
                  <a:lnTo>
                    <a:pt x="864" y="144"/>
                  </a:lnTo>
                  <a:lnTo>
                    <a:pt x="480" y="0"/>
                  </a:lnTo>
                  <a:lnTo>
                    <a:pt x="144" y="96"/>
                  </a:lnTo>
                  <a:lnTo>
                    <a:pt x="96" y="384"/>
                  </a:lnTo>
                  <a:lnTo>
                    <a:pt x="0" y="528"/>
                  </a:lnTo>
                  <a:lnTo>
                    <a:pt x="48" y="720"/>
                  </a:lnTo>
                  <a:lnTo>
                    <a:pt x="144" y="864"/>
                  </a:lnTo>
                  <a:lnTo>
                    <a:pt x="288" y="1056"/>
                  </a:lnTo>
                  <a:lnTo>
                    <a:pt x="528" y="1056"/>
                  </a:lnTo>
                  <a:lnTo>
                    <a:pt x="768" y="1008"/>
                  </a:lnTo>
                  <a:lnTo>
                    <a:pt x="960" y="864"/>
                  </a:lnTo>
                  <a:lnTo>
                    <a:pt x="1104" y="672"/>
                  </a:lnTo>
                  <a:lnTo>
                    <a:pt x="1104" y="528"/>
                  </a:lnTo>
                  <a:lnTo>
                    <a:pt x="1008" y="384"/>
                  </a:lnTo>
                  <a:lnTo>
                    <a:pt x="816" y="144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576" y="576"/>
              <a:ext cx="720" cy="76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72" y="720"/>
              <a:ext cx="480" cy="52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768" y="816"/>
              <a:ext cx="288" cy="288"/>
            </a:xfrm>
            <a:custGeom>
              <a:avLst/>
              <a:gdLst/>
              <a:ahLst/>
              <a:cxnLst>
                <a:cxn ang="0">
                  <a:pos x="624" y="96"/>
                </a:cxn>
                <a:cxn ang="0">
                  <a:pos x="432" y="96"/>
                </a:cxn>
                <a:cxn ang="0">
                  <a:pos x="288" y="0"/>
                </a:cxn>
                <a:cxn ang="0">
                  <a:pos x="192" y="96"/>
                </a:cxn>
                <a:cxn ang="0">
                  <a:pos x="48" y="96"/>
                </a:cxn>
                <a:cxn ang="0">
                  <a:pos x="48" y="240"/>
                </a:cxn>
                <a:cxn ang="0">
                  <a:pos x="0" y="384"/>
                </a:cxn>
                <a:cxn ang="0">
                  <a:pos x="0" y="480"/>
                </a:cxn>
                <a:cxn ang="0">
                  <a:pos x="48" y="624"/>
                </a:cxn>
                <a:cxn ang="0">
                  <a:pos x="192" y="768"/>
                </a:cxn>
                <a:cxn ang="0">
                  <a:pos x="336" y="720"/>
                </a:cxn>
                <a:cxn ang="0">
                  <a:pos x="576" y="720"/>
                </a:cxn>
                <a:cxn ang="0">
                  <a:pos x="624" y="576"/>
                </a:cxn>
                <a:cxn ang="0">
                  <a:pos x="720" y="384"/>
                </a:cxn>
                <a:cxn ang="0">
                  <a:pos x="672" y="240"/>
                </a:cxn>
                <a:cxn ang="0">
                  <a:pos x="624" y="192"/>
                </a:cxn>
                <a:cxn ang="0">
                  <a:pos x="624" y="96"/>
                </a:cxn>
              </a:cxnLst>
              <a:rect l="0" t="0" r="r" b="b"/>
              <a:pathLst>
                <a:path w="720" h="768">
                  <a:moveTo>
                    <a:pt x="624" y="96"/>
                  </a:moveTo>
                  <a:lnTo>
                    <a:pt x="432" y="96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48" y="96"/>
                  </a:lnTo>
                  <a:lnTo>
                    <a:pt x="48" y="240"/>
                  </a:lnTo>
                  <a:lnTo>
                    <a:pt x="0" y="384"/>
                  </a:lnTo>
                  <a:lnTo>
                    <a:pt x="0" y="480"/>
                  </a:lnTo>
                  <a:lnTo>
                    <a:pt x="48" y="624"/>
                  </a:lnTo>
                  <a:lnTo>
                    <a:pt x="192" y="768"/>
                  </a:lnTo>
                  <a:lnTo>
                    <a:pt x="336" y="720"/>
                  </a:lnTo>
                  <a:lnTo>
                    <a:pt x="576" y="720"/>
                  </a:lnTo>
                  <a:lnTo>
                    <a:pt x="624" y="576"/>
                  </a:lnTo>
                  <a:lnTo>
                    <a:pt x="720" y="384"/>
                  </a:lnTo>
                  <a:lnTo>
                    <a:pt x="672" y="240"/>
                  </a:lnTo>
                  <a:lnTo>
                    <a:pt x="624" y="192"/>
                  </a:lnTo>
                  <a:lnTo>
                    <a:pt x="624" y="96"/>
                  </a:lnTo>
                  <a:close/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364" y="1170"/>
              <a:ext cx="404" cy="4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6" y="318"/>
                </a:cxn>
                <a:cxn ang="0">
                  <a:pos x="212" y="414"/>
                </a:cxn>
                <a:cxn ang="0">
                  <a:pos x="404" y="462"/>
                </a:cxn>
              </a:cxnLst>
              <a:rect l="0" t="0" r="r" b="b"/>
              <a:pathLst>
                <a:path w="404" h="462">
                  <a:moveTo>
                    <a:pt x="0" y="0"/>
                  </a:moveTo>
                  <a:lnTo>
                    <a:pt x="116" y="318"/>
                  </a:lnTo>
                  <a:lnTo>
                    <a:pt x="212" y="414"/>
                  </a:lnTo>
                  <a:lnTo>
                    <a:pt x="404" y="462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364" y="1140"/>
              <a:ext cx="212" cy="684"/>
            </a:xfrm>
            <a:custGeom>
              <a:avLst/>
              <a:gdLst/>
              <a:ahLst/>
              <a:cxnLst>
                <a:cxn ang="0">
                  <a:pos x="212" y="684"/>
                </a:cxn>
                <a:cxn ang="0">
                  <a:pos x="68" y="492"/>
                </a:cxn>
                <a:cxn ang="0">
                  <a:pos x="68" y="396"/>
                </a:cxn>
                <a:cxn ang="0">
                  <a:pos x="0" y="0"/>
                </a:cxn>
              </a:cxnLst>
              <a:rect l="0" t="0" r="r" b="b"/>
              <a:pathLst>
                <a:path w="212" h="684">
                  <a:moveTo>
                    <a:pt x="212" y="684"/>
                  </a:moveTo>
                  <a:lnTo>
                    <a:pt x="68" y="492"/>
                  </a:lnTo>
                  <a:lnTo>
                    <a:pt x="68" y="396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1344" y="432"/>
              <a:ext cx="480" cy="8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192"/>
                </a:cxn>
                <a:cxn ang="0">
                  <a:pos x="480" y="336"/>
                </a:cxn>
                <a:cxn ang="0">
                  <a:pos x="336" y="528"/>
                </a:cxn>
                <a:cxn ang="0">
                  <a:pos x="336" y="816"/>
                </a:cxn>
              </a:cxnLst>
              <a:rect l="0" t="0" r="r" b="b"/>
              <a:pathLst>
                <a:path w="480" h="816">
                  <a:moveTo>
                    <a:pt x="0" y="0"/>
                  </a:moveTo>
                  <a:lnTo>
                    <a:pt x="192" y="192"/>
                  </a:lnTo>
                  <a:lnTo>
                    <a:pt x="480" y="336"/>
                  </a:lnTo>
                  <a:lnTo>
                    <a:pt x="336" y="528"/>
                  </a:lnTo>
                  <a:lnTo>
                    <a:pt x="336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192" y="624"/>
              <a:ext cx="960" cy="8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192"/>
                </a:cxn>
                <a:cxn ang="0">
                  <a:pos x="480" y="288"/>
                </a:cxn>
                <a:cxn ang="0">
                  <a:pos x="720" y="336"/>
                </a:cxn>
                <a:cxn ang="0">
                  <a:pos x="816" y="528"/>
                </a:cxn>
                <a:cxn ang="0">
                  <a:pos x="960" y="816"/>
                </a:cxn>
              </a:cxnLst>
              <a:rect l="0" t="0" r="r" b="b"/>
              <a:pathLst>
                <a:path w="960" h="816">
                  <a:moveTo>
                    <a:pt x="0" y="0"/>
                  </a:moveTo>
                  <a:lnTo>
                    <a:pt x="288" y="192"/>
                  </a:lnTo>
                  <a:lnTo>
                    <a:pt x="480" y="288"/>
                  </a:lnTo>
                  <a:lnTo>
                    <a:pt x="720" y="336"/>
                  </a:lnTo>
                  <a:lnTo>
                    <a:pt x="816" y="528"/>
                  </a:lnTo>
                  <a:lnTo>
                    <a:pt x="960" y="81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36" y="384"/>
              <a:ext cx="816" cy="768"/>
            </a:xfrm>
            <a:custGeom>
              <a:avLst/>
              <a:gdLst/>
              <a:ahLst/>
              <a:cxnLst>
                <a:cxn ang="0">
                  <a:pos x="816" y="0"/>
                </a:cxn>
                <a:cxn ang="0">
                  <a:pos x="624" y="480"/>
                </a:cxn>
                <a:cxn ang="0">
                  <a:pos x="576" y="576"/>
                </a:cxn>
                <a:cxn ang="0">
                  <a:pos x="288" y="768"/>
                </a:cxn>
                <a:cxn ang="0">
                  <a:pos x="0" y="768"/>
                </a:cxn>
              </a:cxnLst>
              <a:rect l="0" t="0" r="r" b="b"/>
              <a:pathLst>
                <a:path w="816" h="768">
                  <a:moveTo>
                    <a:pt x="816" y="0"/>
                  </a:moveTo>
                  <a:lnTo>
                    <a:pt x="624" y="480"/>
                  </a:lnTo>
                  <a:lnTo>
                    <a:pt x="576" y="576"/>
                  </a:lnTo>
                  <a:lnTo>
                    <a:pt x="288" y="768"/>
                  </a:lnTo>
                  <a:lnTo>
                    <a:pt x="0" y="768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912" y="960"/>
              <a:ext cx="864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144"/>
                </a:cxn>
                <a:cxn ang="0">
                  <a:pos x="864" y="96"/>
                </a:cxn>
              </a:cxnLst>
              <a:rect l="0" t="0" r="r" b="b"/>
              <a:pathLst>
                <a:path w="864" h="144">
                  <a:moveTo>
                    <a:pt x="0" y="0"/>
                  </a:moveTo>
                  <a:lnTo>
                    <a:pt x="384" y="144"/>
                  </a:lnTo>
                  <a:lnTo>
                    <a:pt x="864" y="96"/>
                  </a:lnTo>
                </a:path>
              </a:pathLst>
            </a:custGeom>
            <a:noFill/>
            <a:ln w="15875">
              <a:solidFill>
                <a:srgbClr val="B6B6B6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0" y="0"/>
            <a:ext cx="9144000" cy="1752600"/>
            <a:chOff x="0" y="1536"/>
            <a:chExt cx="5760" cy="563"/>
          </a:xfrm>
        </p:grpSpPr>
        <p:pic>
          <p:nvPicPr>
            <p:cNvPr id="1047" name="Picture 23" descr="4_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gray">
            <a:xfrm>
              <a:off x="0" y="1536"/>
              <a:ext cx="5760" cy="563"/>
            </a:xfrm>
            <a:prstGeom prst="rect">
              <a:avLst/>
            </a:prstGeom>
            <a:noFill/>
          </p:spPr>
        </p:pic>
        <p:pic>
          <p:nvPicPr>
            <p:cNvPr id="1048" name="Picture 24" descr="6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gray">
            <a:xfrm>
              <a:off x="5094" y="1536"/>
              <a:ext cx="666" cy="389"/>
            </a:xfrm>
            <a:prstGeom prst="rect">
              <a:avLst/>
            </a:prstGeom>
            <a:noFill/>
          </p:spPr>
        </p:pic>
        <p:pic>
          <p:nvPicPr>
            <p:cNvPr id="1049" name="Picture 25" descr="12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gray">
            <a:xfrm rot="930090">
              <a:off x="48" y="1580"/>
              <a:ext cx="543" cy="241"/>
            </a:xfrm>
            <a:prstGeom prst="rect">
              <a:avLst/>
            </a:prstGeom>
            <a:noFill/>
          </p:spPr>
        </p:pic>
      </p:grpSp>
      <p:pic>
        <p:nvPicPr>
          <p:cNvPr id="1050" name="Picture 26" descr="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gray">
          <a:xfrm>
            <a:off x="0" y="0"/>
            <a:ext cx="1076325" cy="6175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3" name="Rectangle 2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Как ориентироваться по карте России</a:t>
            </a:r>
            <a:endParaRPr lang="ru-RU" dirty="0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latin typeface="Gulim" pitchFamily="34" charset="-127"/>
                <a:ea typeface="Gulim" pitchFamily="34" charset="-127"/>
              </a:rPr>
              <a:t>География 8 класс</a:t>
            </a:r>
            <a:endParaRPr lang="ru-RU" b="1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Районирование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200026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/>
              <a:t>деление </a:t>
            </a:r>
            <a:r>
              <a:rPr lang="ru-RU" dirty="0" smtClean="0"/>
              <a:t>территории или акватории на части (районы), различающиеся между собой и в чем-то однородном внутри себя.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"/>
            <a:ext cx="9144000" cy="2928934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Последовательно выполняя практические задания рубрики </a:t>
            </a:r>
            <a:r>
              <a:rPr lang="ru-RU" b="1" dirty="0" smtClean="0">
                <a:solidFill>
                  <a:srgbClr val="FF0000"/>
                </a:solidFill>
              </a:rPr>
              <a:t>«Читаем карту»</a:t>
            </a:r>
            <a:r>
              <a:rPr lang="ru-RU" dirty="0" smtClean="0"/>
              <a:t> на с. 16 учебника и анализируя рисунки 8 и 9 учебника, знакомимся с видами районирования — природным, географическим и экономическим.</a:t>
            </a:r>
            <a:endParaRPr lang="ru-RU" dirty="0"/>
          </a:p>
        </p:txBody>
      </p:sp>
      <p:pic>
        <p:nvPicPr>
          <p:cNvPr id="6146" name="Picture 2" descr="Картинка 36 из 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0456" y="3214686"/>
            <a:ext cx="2802549" cy="36433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3714752"/>
            <a:ext cx="5429288" cy="2200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«Чем различаются природное и экономическое районирование и что у них общего?»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 smtClean="0"/>
              <a:t>Административно-территориальное деление </a:t>
            </a:r>
            <a:r>
              <a:rPr lang="ru-RU" sz="3200" dirty="0" smtClean="0"/>
              <a:t>России</a:t>
            </a:r>
            <a:endParaRPr lang="ru-RU" sz="3200" dirty="0"/>
          </a:p>
        </p:txBody>
      </p:sp>
      <p:pic>
        <p:nvPicPr>
          <p:cNvPr id="4100" name="Picture 4" descr="http://img0.liveinternet.ru/images/attach/c/1/56/809/56809693_russia_ma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0849"/>
            <a:ext cx="8643966" cy="55771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00364" y="5786454"/>
            <a:ext cx="5857916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Знакомимся с картой «Административно-территориальное деление» (см. </a:t>
            </a:r>
            <a:r>
              <a:rPr lang="ru-RU" i="1" dirty="0" smtClean="0">
                <a:solidFill>
                  <a:srgbClr val="FF0000"/>
                </a:solidFill>
              </a:rPr>
              <a:t>Приложение</a:t>
            </a:r>
            <a:r>
              <a:rPr lang="ru-RU" dirty="0" smtClean="0">
                <a:solidFill>
                  <a:srgbClr val="FF0000"/>
                </a:solidFill>
              </a:rPr>
              <a:t>, с. 264—265 учебника). Выясняем, какие субъекты входят в состав Российской Федерации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"/>
            <a:ext cx="9144000" cy="3000372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Деление территории на части осуществляется для удобства управления страной. Первые попытки разделения России на районы были предприняты еще в XVIII в. путем группировки смежных губерний, сходных между собой. </a:t>
            </a:r>
            <a:r>
              <a:rPr lang="ru-RU" sz="2800" dirty="0" smtClean="0"/>
              <a:t>К</a:t>
            </a:r>
            <a:r>
              <a:rPr lang="ru-RU" sz="2800" dirty="0" smtClean="0"/>
              <a:t>. И. </a:t>
            </a:r>
            <a:r>
              <a:rPr lang="ru-RU" sz="2800" dirty="0" smtClean="0"/>
              <a:t>Арсеньев, </a:t>
            </a:r>
            <a:r>
              <a:rPr lang="ru-RU" sz="2800" dirty="0" smtClean="0"/>
              <a:t>П. П. </a:t>
            </a:r>
            <a:r>
              <a:rPr lang="ru-RU" sz="2800" dirty="0" smtClean="0"/>
              <a:t>Семенов-Тян-Шанск</a:t>
            </a:r>
            <a:r>
              <a:rPr lang="ru-RU" sz="2800" dirty="0" smtClean="0"/>
              <a:t>ий</a:t>
            </a:r>
            <a:r>
              <a:rPr lang="ru-RU" sz="2800" dirty="0" smtClean="0"/>
              <a:t>, внесли огромный </a:t>
            </a:r>
            <a:r>
              <a:rPr lang="ru-RU" sz="2800" dirty="0" smtClean="0"/>
              <a:t>вклад в районирование России.</a:t>
            </a:r>
            <a:endParaRPr lang="ru-RU" sz="2800" dirty="0"/>
          </a:p>
        </p:txBody>
      </p:sp>
      <p:pic>
        <p:nvPicPr>
          <p:cNvPr id="2052" name="Picture 4" descr="http://upload.wikimedia.org/wikipedia/commons/thumb/c/c4/Zapadnye_gubernii_Rossii_1917.png/250px-Zapadnye_gubernii_Rossii_19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214686"/>
            <a:ext cx="3571868" cy="3500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изучить § 3; </a:t>
            </a:r>
          </a:p>
          <a:p>
            <a:r>
              <a:rPr lang="ru-RU" dirty="0" smtClean="0"/>
              <a:t>2) ответить на вопросы и выполнить задания после параграфа; 3) нанести на контурную карту субъекты Российской Федерации — республики, края, автономные округа и автономную область.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Цели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      • Формировать умение читать карты России, ориентируясь относительно природных объектов и объектов, созданных человеком.</a:t>
            </a:r>
            <a:br>
              <a:rPr lang="ru-RU" dirty="0" smtClean="0"/>
            </a:br>
            <a:r>
              <a:rPr lang="ru-RU" dirty="0" smtClean="0"/>
              <a:t>      • Сформировать понятия «географический район», «районирование», «административно-территориальное деление».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Проверка домашнего задания: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ru-RU" sz="2400" dirty="0" smtClean="0"/>
              <a:t>      </a:t>
            </a:r>
            <a:r>
              <a:rPr lang="ru-RU" sz="2400" b="1" dirty="0" smtClean="0"/>
              <a:t>1.</a:t>
            </a:r>
            <a:r>
              <a:rPr lang="ru-RU" sz="2400" dirty="0" smtClean="0"/>
              <a:t> В скольких часовых поясах располагается Россия? В каком часовом поясе расположена ваша местность (область, республика, край)?</a:t>
            </a:r>
            <a:br>
              <a:rPr lang="ru-RU" sz="2400" dirty="0" smtClean="0"/>
            </a:br>
            <a:r>
              <a:rPr lang="ru-RU" sz="2400" dirty="0" smtClean="0"/>
              <a:t>      </a:t>
            </a:r>
            <a:r>
              <a:rPr lang="ru-RU" sz="2400" b="1" dirty="0" smtClean="0"/>
              <a:t>2.</a:t>
            </a:r>
            <a:r>
              <a:rPr lang="ru-RU" sz="2400" dirty="0" smtClean="0"/>
              <a:t> Что такое местное солнечное время?</a:t>
            </a:r>
            <a:br>
              <a:rPr lang="ru-RU" sz="2400" dirty="0" smtClean="0"/>
            </a:br>
            <a:r>
              <a:rPr lang="ru-RU" sz="2400" dirty="0" smtClean="0"/>
              <a:t>      </a:t>
            </a:r>
            <a:r>
              <a:rPr lang="ru-RU" sz="2400" b="1" dirty="0" smtClean="0"/>
              <a:t>3.</a:t>
            </a:r>
            <a:r>
              <a:rPr lang="ru-RU" sz="2400" dirty="0" smtClean="0"/>
              <a:t> Для чего необходима карта часовых поясов? Какие особенности характерны для карты часовых поясов?</a:t>
            </a:r>
            <a:br>
              <a:rPr lang="ru-RU" sz="2400" dirty="0" smtClean="0"/>
            </a:br>
            <a:r>
              <a:rPr lang="ru-RU" sz="2400" dirty="0" smtClean="0"/>
              <a:t>      </a:t>
            </a:r>
            <a:r>
              <a:rPr lang="ru-RU" sz="2400" b="1" dirty="0" smtClean="0"/>
              <a:t>4.</a:t>
            </a:r>
            <a:r>
              <a:rPr lang="ru-RU" sz="2400" dirty="0" smtClean="0"/>
              <a:t> Определите время в Анадыре, Красноярске, Омске, если в Москве 12 ч, 20 ч, 24 ч.</a:t>
            </a:r>
            <a:br>
              <a:rPr lang="ru-RU" sz="2400" dirty="0" smtClean="0"/>
            </a:br>
            <a:r>
              <a:rPr lang="ru-RU" sz="2400" dirty="0" smtClean="0"/>
              <a:t>      </a:t>
            </a:r>
            <a:r>
              <a:rPr lang="ru-RU" sz="2400" b="1" dirty="0" smtClean="0"/>
              <a:t>5.</a:t>
            </a:r>
            <a:r>
              <a:rPr lang="ru-RU" sz="2400" dirty="0" smtClean="0"/>
              <a:t> На сколько часов и в каком направлении необходимо перевести стрелки часов, если мы перелетаем из II часового пояса в VII, X?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Какова роль географической карты в жизни человека и хозяйстве страны?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5000660" cy="5214974"/>
          </a:xfrm>
        </p:spPr>
        <p:txBody>
          <a:bodyPr/>
          <a:lstStyle/>
          <a:p>
            <a:r>
              <a:rPr lang="ru-RU" dirty="0" smtClean="0"/>
              <a:t>На важную роль карты указывал еще Н. Н. </a:t>
            </a:r>
            <a:r>
              <a:rPr lang="ru-RU" dirty="0" err="1" smtClean="0"/>
              <a:t>Баранский</a:t>
            </a:r>
            <a:r>
              <a:rPr lang="ru-RU" dirty="0" smtClean="0"/>
              <a:t>, утверждая, что карта — альфа и омега географии, второй язык географии, один из критериев </a:t>
            </a:r>
            <a:r>
              <a:rPr lang="ru-RU" dirty="0" err="1" smtClean="0"/>
              <a:t>географичности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8" name="Picture 2" descr="Baran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7" y="1571611"/>
            <a:ext cx="3501890" cy="4932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"/>
            <a:ext cx="9144000" cy="3428999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На современном этапе повышается роль карты в жизни общества, расширяется ее значение как средства накопления и передачи информации. Карта — важнейший язык межнациональной коммуникации, с ее помощью человек ориентируется в пространстве. В последние годы некоторые ученые рассматривают карту как образно-знаковую </a:t>
            </a:r>
            <a:r>
              <a:rPr lang="ru-RU" sz="2800" dirty="0" err="1" smtClean="0"/>
              <a:t>геоинформационную</a:t>
            </a:r>
            <a:r>
              <a:rPr lang="ru-RU" sz="2800" dirty="0" smtClean="0"/>
              <a:t> модель.</a:t>
            </a:r>
            <a:endParaRPr lang="ru-RU" sz="2800" dirty="0"/>
          </a:p>
        </p:txBody>
      </p:sp>
      <p:pic>
        <p:nvPicPr>
          <p:cNvPr id="13314" name="Picture 2" descr="Картинка 1 из 13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643314"/>
            <a:ext cx="6072230" cy="3062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"/>
            <a:ext cx="9144000" cy="3643314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Как нужно ориентироваться по картам России, находить на них географические объекты, устанавливать взаимосвязи географических объектов с другими объектами, вам предлагается ознакомиться с фрагментами текста § 3 («Каковы основные природные объекты России?», «Что из созданного человеком наиболее заметно на карте России?») и физической картой России.</a:t>
            </a:r>
            <a:endParaRPr lang="ru-RU" sz="2800" dirty="0"/>
          </a:p>
        </p:txBody>
      </p:sp>
      <p:pic>
        <p:nvPicPr>
          <p:cNvPr id="9218" name="Picture 2" descr="Картинка 2 из 371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00438"/>
            <a:ext cx="4286248" cy="3216148"/>
          </a:xfrm>
          <a:prstGeom prst="rect">
            <a:avLst/>
          </a:prstGeom>
          <a:noFill/>
        </p:spPr>
      </p:pic>
      <p:pic>
        <p:nvPicPr>
          <p:cNvPr id="9220" name="Picture 4" descr="Картинка 19 из 368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00476"/>
            <a:ext cx="4286228" cy="3214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1"/>
            <a:ext cx="9144000" cy="25717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800" dirty="0" smtClean="0"/>
              <a:t>Назовите объекты природы или объекты, созданные человеком, по которым нужно ориентироваться на карте России. Затем находим на физической карте названные в тексте географические объекты, а дома нанести их на контурную карту.</a:t>
            </a:r>
            <a:endParaRPr lang="ru-RU" sz="2800" dirty="0"/>
          </a:p>
        </p:txBody>
      </p:sp>
      <p:pic>
        <p:nvPicPr>
          <p:cNvPr id="12292" name="Picture 4" descr="Картинка 40 из 13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809872"/>
            <a:ext cx="4000492" cy="2666994"/>
          </a:xfrm>
          <a:prstGeom prst="rect">
            <a:avLst/>
          </a:prstGeom>
          <a:noFill/>
        </p:spPr>
      </p:pic>
      <p:pic>
        <p:nvPicPr>
          <p:cNvPr id="9" name="Picture 6" descr="Картинка 72 из 136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213" y="3462870"/>
            <a:ext cx="3963450" cy="2970736"/>
          </a:xfrm>
          <a:prstGeom prst="rect">
            <a:avLst/>
          </a:prstGeom>
          <a:noFill/>
        </p:spPr>
      </p:pic>
      <p:pic>
        <p:nvPicPr>
          <p:cNvPr id="10" name="Picture 4" descr="Картинка 40 из 13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1441" y="2918878"/>
            <a:ext cx="4000492" cy="2666994"/>
          </a:xfrm>
          <a:prstGeom prst="rect">
            <a:avLst/>
          </a:prstGeom>
          <a:noFill/>
        </p:spPr>
      </p:pic>
      <p:pic>
        <p:nvPicPr>
          <p:cNvPr id="11" name="Picture 6" descr="Картинка 72 из 136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876"/>
            <a:ext cx="3963450" cy="2970736"/>
          </a:xfrm>
          <a:prstGeom prst="rect">
            <a:avLst/>
          </a:prstGeom>
          <a:noFill/>
        </p:spPr>
      </p:pic>
      <p:pic>
        <p:nvPicPr>
          <p:cNvPr id="12" name="Picture 4" descr="Картинка 40 из 13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500306"/>
            <a:ext cx="4000492" cy="2666994"/>
          </a:xfrm>
          <a:prstGeom prst="rect">
            <a:avLst/>
          </a:prstGeom>
          <a:noFill/>
        </p:spPr>
      </p:pic>
      <p:pic>
        <p:nvPicPr>
          <p:cNvPr id="13" name="Picture 6" descr="Картинка 72 из 136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3403" y="3153304"/>
            <a:ext cx="3963450" cy="2970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На какие районы делится Россия?</a:t>
            </a:r>
            <a:endParaRPr lang="ru-RU" sz="3600" dirty="0"/>
          </a:p>
        </p:txBody>
      </p:sp>
      <p:pic>
        <p:nvPicPr>
          <p:cNvPr id="29698" name="Picture 2" descr="Картинка 13 из 225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5940"/>
            <a:ext cx="9144000" cy="5052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На какие районы делится Россия?</a:t>
            </a:r>
            <a:endParaRPr lang="ru-RU" sz="3600" dirty="0"/>
          </a:p>
        </p:txBody>
      </p:sp>
      <p:pic>
        <p:nvPicPr>
          <p:cNvPr id="9218" name="Picture 2" descr="Картинка 2 из 12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24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024</Template>
  <TotalTime>116</TotalTime>
  <Words>165</Words>
  <Application>Microsoft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024</vt:lpstr>
      <vt:lpstr>Как ориентироваться по карте России</vt:lpstr>
      <vt:lpstr>Цели урока:</vt:lpstr>
      <vt:lpstr>Проверка домашнего задания:</vt:lpstr>
      <vt:lpstr>Какова роль географической карты в жизни человека и хозяйстве страны?</vt:lpstr>
      <vt:lpstr>Слайд 5</vt:lpstr>
      <vt:lpstr>Слайд 6</vt:lpstr>
      <vt:lpstr>Слайд 7</vt:lpstr>
      <vt:lpstr>На какие районы делится Россия?</vt:lpstr>
      <vt:lpstr>На какие районы делится Россия?</vt:lpstr>
      <vt:lpstr>Районирование - </vt:lpstr>
      <vt:lpstr>Слайд 11</vt:lpstr>
      <vt:lpstr>Административно-территориальное деление России</vt:lpstr>
      <vt:lpstr>Слайд 13</vt:lpstr>
      <vt:lpstr>Домашнее задание: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биология</dc:subject>
  <dc:creator>User</dc:creator>
  <cp:lastModifiedBy>User</cp:lastModifiedBy>
  <cp:revision>13</cp:revision>
  <cp:lastPrinted>1601-01-01T00:00:00Z</cp:lastPrinted>
  <dcterms:created xsi:type="dcterms:W3CDTF">2011-01-22T21:49:19Z</dcterms:created>
  <dcterms:modified xsi:type="dcterms:W3CDTF">2011-09-10T18:30:55Z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