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4" r:id="rId5"/>
    <p:sldId id="263" r:id="rId6"/>
    <p:sldId id="265" r:id="rId7"/>
    <p:sldId id="268" r:id="rId8"/>
    <p:sldId id="266" r:id="rId9"/>
    <p:sldId id="267" r:id="rId10"/>
    <p:sldId id="269" r:id="rId11"/>
    <p:sldId id="273" r:id="rId12"/>
    <p:sldId id="287" r:id="rId13"/>
    <p:sldId id="270" r:id="rId14"/>
    <p:sldId id="271" r:id="rId15"/>
    <p:sldId id="288" r:id="rId16"/>
    <p:sldId id="272" r:id="rId17"/>
    <p:sldId id="275" r:id="rId18"/>
    <p:sldId id="277" r:id="rId19"/>
    <p:sldId id="289" r:id="rId20"/>
    <p:sldId id="279" r:id="rId21"/>
    <p:sldId id="280" r:id="rId22"/>
    <p:sldId id="291" r:id="rId23"/>
    <p:sldId id="290" r:id="rId24"/>
    <p:sldId id="281" r:id="rId25"/>
    <p:sldId id="282" r:id="rId26"/>
    <p:sldId id="292" r:id="rId27"/>
    <p:sldId id="283" r:id="rId28"/>
    <p:sldId id="293" r:id="rId29"/>
    <p:sldId id="284" r:id="rId30"/>
    <p:sldId id="285" r:id="rId31"/>
    <p:sldId id="295" r:id="rId32"/>
    <p:sldId id="286" r:id="rId33"/>
    <p:sldId id="296" r:id="rId34"/>
    <p:sldId id="259" r:id="rId35"/>
    <p:sldId id="29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086E"/>
    <a:srgbClr val="FFCCCC"/>
    <a:srgbClr val="2860A4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4529142" cy="1470025"/>
          </a:xfrm>
        </p:spPr>
        <p:txBody>
          <a:bodyPr/>
          <a:lstStyle>
            <a:lvl1pPr algn="l">
              <a:defRPr b="1">
                <a:solidFill>
                  <a:schemeClr val="accent6">
                    <a:lumMod val="75000"/>
                  </a:schemeClr>
                </a:solidFill>
                <a:latin typeface="Impact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78" y="5572140"/>
            <a:ext cx="5543544" cy="752468"/>
          </a:xfrm>
        </p:spPr>
        <p:txBody>
          <a:bodyPr/>
          <a:lstStyle>
            <a:lvl1pPr marL="0" indent="0" algn="l">
              <a:buNone/>
              <a:defRPr b="0">
                <a:solidFill>
                  <a:srgbClr val="7030A0"/>
                </a:solidFill>
                <a:latin typeface="Franklin Gothic Medium Con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307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53474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676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97131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93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5066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538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62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04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222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695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B0F0B318-D8A3-4B57-8068-758DA4D4DFE0}" type="datetimeFigureOut">
              <a:rPr lang="ru-RU" smtClean="0"/>
              <a:pPr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7CC9E00-4249-413C-B49A-881D92C30C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ru-RU" sz="4400" b="1" kern="1200">
          <a:solidFill>
            <a:srgbClr val="E46C0A"/>
          </a:solidFill>
          <a:latin typeface="Impact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E46C0A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604A7B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604A7B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604A7B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7030A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7030A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4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png"/><Relationship Id="rId7" Type="http://schemas.openxmlformats.org/officeDocument/2006/relationships/image" Target="../media/image4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.png"/><Relationship Id="rId7" Type="http://schemas.openxmlformats.org/officeDocument/2006/relationships/image" Target="../media/image5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6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gif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181080" y="1853974"/>
            <a:ext cx="704852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ru-RU" sz="4400" b="1" kern="1200">
                <a:solidFill>
                  <a:schemeClr val="accent6">
                    <a:lumMod val="75000"/>
                  </a:schemeClr>
                </a:solidFill>
                <a:latin typeface="Impact" pitchFamily="34" charset="0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E46C0A"/>
                </a:solidFill>
                <a:latin typeface="Impact" pitchFamily="34" charset="0"/>
              </a:defRPr>
            </a:lvl9pPr>
          </a:lstStyle>
          <a:p>
            <a:r>
              <a:rPr lang="ru-RU" dirty="0" smtClean="0">
                <a:solidFill>
                  <a:srgbClr val="4E086E"/>
                </a:solidFill>
                <a:latin typeface="Times New Roman" pitchFamily="18" charset="0"/>
                <a:cs typeface="Times New Roman" pitchFamily="18" charset="0"/>
              </a:rPr>
              <a:t> ЕГЭ 2016</a:t>
            </a:r>
            <a:br>
              <a:rPr lang="ru-RU" dirty="0" smtClean="0">
                <a:solidFill>
                  <a:srgbClr val="4E086E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4E086E"/>
                </a:solidFill>
                <a:latin typeface="Times New Roman" pitchFamily="18" charset="0"/>
                <a:cs typeface="Times New Roman" pitchFamily="18" charset="0"/>
              </a:rPr>
              <a:t>базовый уровень</a:t>
            </a:r>
            <a:endParaRPr lang="ru-RU" dirty="0">
              <a:solidFill>
                <a:srgbClr val="4E086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math.reshuege.ru/img/math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0" y="527963"/>
            <a:ext cx="2362160" cy="10984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1627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В8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5505881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На ри­сун­ке изоб­ра­жен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гра­фик                               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функ­ции 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f(x)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, опре­де­лен­ной на ин­тер­ва­ле (−5; 5). Най­ди­те ко­ли­че­ство точек, в ко­то­рых про­из­вод­ная функ­ции 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f(x)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 равна 0.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mathb.reshuege.ru/get_file?id=685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9465" y="2708920"/>
            <a:ext cx="4926791" cy="38884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4973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В8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7783410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8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489695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indent="0">
              <a:buNone/>
            </a:pPr>
            <a:r>
              <a:rPr lang="ru-RU" dirty="0" smtClean="0"/>
              <a:t>Про­из­вод­ная </a:t>
            </a:r>
            <a:r>
              <a:rPr lang="ru-RU" dirty="0"/>
              <a:t>изоб­ра­жен­ной на ри­сун­ке функ­ции </a:t>
            </a:r>
            <a:r>
              <a:rPr lang="ru-RU" i="1" dirty="0"/>
              <a:t>f(x)</a:t>
            </a:r>
            <a:r>
              <a:rPr lang="ru-RU" dirty="0"/>
              <a:t> равна нулю в точ­ках экс­тре­му­мов: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−</a:t>
            </a:r>
            <a:r>
              <a:rPr lang="ru-RU" dirty="0"/>
              <a:t>3,7; 1,4; 2,6 и 4,2.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Про­из­вод­ная равна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нулю в 4 точ­ках.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mathb.reshuege.ru/get_file?id=685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2856"/>
            <a:ext cx="4320480" cy="3302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7032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В9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4707461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Уста­но­ви­те со­от­вет­ствие между ве­ли­чи­на­ми и их воз­мож­ны­ми зна­че­ни­я­ми: к каж­до­му эле­мен­ту пер­во­го столб­ца под­бе­ри­те со­от­вет­ству­ю­щий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эле­мент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из вто­ро­го столб­ца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833010"/>
              </p:ext>
            </p:extLst>
          </p:nvPr>
        </p:nvGraphicFramePr>
        <p:xfrm>
          <a:off x="251519" y="2708921"/>
          <a:ext cx="8352930" cy="2956560"/>
        </p:xfrm>
        <a:graphic>
          <a:graphicData uri="http://schemas.openxmlformats.org/drawingml/2006/table">
            <a:tbl>
              <a:tblPr firstRow="1" firstCol="1" bandRow="1"/>
              <a:tblGrid>
                <a:gridCol w="4392489"/>
                <a:gridCol w="576064"/>
                <a:gridCol w="3384377"/>
              </a:tblGrid>
              <a:tr h="536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ВЕ­ЛИ­ЧИ­НЫ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ВОЗ­МОЖ­НЫЕ ЗНА­ЧЕ­НИЯ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23241">
                <a:tc>
                  <a:txBody>
                    <a:bodyPr/>
                    <a:lstStyle/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А) пло­щадь поч­то­вой марки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Б) пло­щадь пись­мен­но­го стола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В) пло­щадь го­ро­да Санкт-Пе­тер­бург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Г) пло­щадь во­лей­боль­ной пло­щад­ки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 362 кв. м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 1,2 кв. м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 1399 кв. км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4) 5,2 кв. см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79512" y="4866078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В таб­ли­це под каж­дой бук­вой, со­от­вет­ству­ю­щей ве­ли­чи­не, ука­жи­те номер её воз­мож­но­го зна­че­ния.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9304674"/>
              </p:ext>
            </p:extLst>
          </p:nvPr>
        </p:nvGraphicFramePr>
        <p:xfrm>
          <a:off x="3750754" y="5547284"/>
          <a:ext cx="3629560" cy="1050068"/>
        </p:xfrm>
        <a:graphic>
          <a:graphicData uri="http://schemas.openxmlformats.org/drawingml/2006/table">
            <a:tbl>
              <a:tblPr firstRow="1" firstCol="1" bandRow="1"/>
              <a:tblGrid>
                <a:gridCol w="907390"/>
                <a:gridCol w="907390"/>
                <a:gridCol w="907390"/>
                <a:gridCol w="907390"/>
              </a:tblGrid>
              <a:tr h="5250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0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effectLst/>
                          <a:latin typeface="Verdana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696623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В9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1120721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9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3600806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Пло­щадь го­ро­да Санкт-Пе­тер­бург самая боль­шая из пред­ло­жен­ных и впол­не может быть 1399 кв. км., пло­щадь во­лей­боль­ной пло­щад­ки около 362 кв. м., пло­щадь пись­мен­но­го стола при­мер­но 1,2 кв. м., а поч­то­вой марки на глаз около 5,2 кв. см. По­лу­чи­ли со­от­вет­ствие В - 3, Г - 1, Б - 2 и А - 4. Окон­ча­тель­но по­лу­чим 4231</a:t>
            </a:r>
            <a:r>
              <a:rPr lang="ru-RU" dirty="0" smtClean="0"/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67944" y="5035355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</p:spTree>
    <p:extLst>
      <p:ext uri="{BB962C8B-B14F-4D97-AF65-F5344CB8AC3E}">
        <p14:creationId xmlns:p14="http://schemas.microsoft.com/office/powerpoint/2010/main" xmlns="" val="386802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619672" cy="797356"/>
          </a:xfrm>
        </p:spPr>
        <p:txBody>
          <a:bodyPr/>
          <a:lstStyle/>
          <a:p>
            <a:r>
              <a:rPr lang="ru-RU" dirty="0" smtClean="0"/>
              <a:t>В10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4230407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Кон­курс ис­пол­ни­те­лей про­во­дит­ся 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5 дней. Всего за­яв­ле­но 80 вы­ступ­ле­ний — по од­но­му от каж­дой стра­ны. В пер­вый день 8 вы­ступ­ле­ний, осталь­ные рас­пре­де­ле­ны по­ров­ну между остав­ши­ми­ся днями. По­ря­док вы­ступ­ле­ний опре­де­ля­ет­ся же­ребьёвкой. Ка­ко­ва ве­ро­ят­ность, что вы­ступ­ле­ние пред­ста­ви­те­ля Рос­сии со­сто­ит­ся в тре­тий день кон­кур­са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162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619672" cy="797356"/>
          </a:xfrm>
        </p:spPr>
        <p:txBody>
          <a:bodyPr/>
          <a:lstStyle/>
          <a:p>
            <a:r>
              <a:rPr lang="ru-RU" dirty="0" smtClean="0"/>
              <a:t>В10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5999096"/>
              </p:ext>
            </p:extLst>
          </p:nvPr>
        </p:nvGraphicFramePr>
        <p:xfrm>
          <a:off x="1978024" y="5730491"/>
          <a:ext cx="6886928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153816"/>
                <a:gridCol w="675933"/>
                <a:gridCol w="752849"/>
                <a:gridCol w="860866"/>
                <a:gridCol w="860866"/>
                <a:gridCol w="860866"/>
                <a:gridCol w="860866"/>
                <a:gridCol w="860866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10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423040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/>
              <a:t>На тре­тий день за­пла­ни­ро­ва­но   вы­ступ­ле­ний. 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Зна­чит</a:t>
            </a:r>
            <a:r>
              <a:rPr lang="ru-RU" dirty="0"/>
              <a:t>, ве­ро­ят­ность того, что вы­ступ­ле­ние пред­ста­ви­те­ля из Рос­сии ока­жет­ся за­пла­ни­ро­ван­ным на тре­тий день кон­кур­са, равна</a:t>
            </a:r>
          </a:p>
          <a:p>
            <a:r>
              <a:rPr lang="ru-RU" dirty="0"/>
              <a:t> </a:t>
            </a: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pic>
        <p:nvPicPr>
          <p:cNvPr id="11" name="Рисунок 10" descr="http://reshuege.ru/formula/ab/abb6eb3190d688aa62e61c2b826efaef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72816"/>
            <a:ext cx="1307584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89/8974f6634a7e90dbae4fef4ac754d7fd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013" y="4077072"/>
            <a:ext cx="269342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7838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259632" cy="797356"/>
          </a:xfrm>
        </p:spPr>
        <p:txBody>
          <a:bodyPr/>
          <a:lstStyle/>
          <a:p>
            <a:r>
              <a:rPr lang="ru-RU" dirty="0" smtClean="0"/>
              <a:t>В11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856984" cy="6049077"/>
          </a:xfrm>
        </p:spPr>
        <p:txBody>
          <a:bodyPr/>
          <a:lstStyle/>
          <a:p>
            <a:r>
              <a:rPr lang="ru-RU" dirty="0"/>
              <a:t>На ри­сун­ке жир­ны­ми точ­ка­ми </a:t>
            </a:r>
            <a:r>
              <a:rPr lang="ru-RU" dirty="0" smtClean="0"/>
              <a:t>                                               по­ка­зан </a:t>
            </a:r>
            <a:r>
              <a:rPr lang="ru-RU" dirty="0"/>
              <a:t>курс дол­ла­ра, уста­нов­лен­ный Цен­тро­бан­ком РФ, во все ра­бо­чие дни с 22 сен­тяб­ря по 22 ок­тяб­ря 2010 года. По го­ри­зон­та­ли ука­зы­ва­ют­ся числа ме­ся­ца, по вер­ти­ка­ли — цена дол­ла­ра в руб­лях. Для на­гляд­но­сти жир­ные точки на ри­сун­ке со­еди­не­ны </a:t>
            </a:r>
            <a:r>
              <a:rPr lang="ru-RU" dirty="0" smtClean="0"/>
              <a:t>ли­ни­ей</a:t>
            </a:r>
            <a:r>
              <a:rPr lang="ru-RU" dirty="0"/>
              <a:t>. Опре­де­ли­те по ри­сун­ку наи­мень­ший курс дол­ла­ра за ука­зан­ный пе­ри­од. Ответ дайте в руб­лях</a:t>
            </a:r>
            <a:r>
              <a:rPr lang="ru-RU" dirty="0" smtClean="0"/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74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В11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42292125"/>
              </p:ext>
            </p:extLst>
          </p:nvPr>
        </p:nvGraphicFramePr>
        <p:xfrm>
          <a:off x="2123729" y="5730491"/>
          <a:ext cx="6741223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19"/>
                <a:gridCol w="792088"/>
                <a:gridCol w="792088"/>
                <a:gridCol w="706316"/>
                <a:gridCol w="842653"/>
                <a:gridCol w="842653"/>
                <a:gridCol w="842653"/>
                <a:gridCol w="842653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11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494696" y="5035355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4230407"/>
          </a:xfrm>
        </p:spPr>
        <p:txBody>
          <a:bodyPr/>
          <a:lstStyle/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/>
              <a:t>Из </a:t>
            </a:r>
            <a:r>
              <a:rPr lang="ru-RU" dirty="0"/>
              <a:t>гра­фи­ка видно, что наи­мень­ший курс дол­ла­ра за ука­зан­ный пе­ри­од со­ста­вил 29,6 руб­лей</a:t>
            </a:r>
            <a:r>
              <a:rPr lang="ru-RU" dirty="0" smtClean="0"/>
              <a:t>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mathb.reshuege.ru/pics/8.eps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844" y="40014"/>
            <a:ext cx="5742956" cy="42492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0130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403648" cy="797356"/>
          </a:xfrm>
        </p:spPr>
        <p:txBody>
          <a:bodyPr/>
          <a:lstStyle/>
          <a:p>
            <a:r>
              <a:rPr lang="ru-RU" dirty="0" smtClean="0"/>
              <a:t>В12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41048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В пер­вом банке один фунт стер­лин­гов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           можно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ку­пить за 47,4 рубля. Во вто­ром банке 30 фун­тов — за 1446 руб­лей. В тре­тьем банке 12 фун­тов стоят 561 рубль. Какую наи­мень­шую сумму (в руб­лях) при­дет­ся за­пла­тить за 10 фун­тов стер­лин­гов?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22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403648" cy="797356"/>
          </a:xfrm>
        </p:spPr>
        <p:txBody>
          <a:bodyPr/>
          <a:lstStyle/>
          <a:p>
            <a:r>
              <a:rPr lang="ru-RU" dirty="0" smtClean="0"/>
              <a:t>В12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6096964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792088"/>
                <a:gridCol w="792088"/>
                <a:gridCol w="792088"/>
                <a:gridCol w="576861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12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423040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</a:t>
            </a:r>
            <a:r>
              <a:rPr lang="ru-RU" dirty="0" smtClean="0"/>
              <a:t>Рас­смот­рим </a:t>
            </a:r>
            <a:r>
              <a:rPr lang="ru-RU" dirty="0"/>
              <a:t>все ва­ри­ан­ты.</a:t>
            </a:r>
          </a:p>
          <a:p>
            <a:pPr marL="0" indent="0">
              <a:buNone/>
            </a:pPr>
            <a:r>
              <a:rPr lang="ru-RU" dirty="0" smtClean="0"/>
              <a:t>1)В </a:t>
            </a:r>
            <a:r>
              <a:rPr lang="ru-RU" dirty="0"/>
              <a:t>пер­вом банке 10 фун­тов стер­лин­гов будут сто­ить 47,4   10 = 474 руб.</a:t>
            </a:r>
          </a:p>
          <a:p>
            <a:pPr marL="0" indent="0">
              <a:buNone/>
            </a:pPr>
            <a:r>
              <a:rPr lang="ru-RU" dirty="0" smtClean="0"/>
              <a:t>2)Во </a:t>
            </a:r>
            <a:r>
              <a:rPr lang="ru-RU" dirty="0"/>
              <a:t>вто­ром банке 10 фун­тов стер­лин­гов стоят 1446 : 3 = 482 руб.</a:t>
            </a:r>
          </a:p>
          <a:p>
            <a:pPr marL="0" indent="0">
              <a:buNone/>
            </a:pPr>
            <a:r>
              <a:rPr lang="ru-RU" dirty="0" smtClean="0"/>
              <a:t>3)В </a:t>
            </a:r>
            <a:r>
              <a:rPr lang="ru-RU" dirty="0"/>
              <a:t>тре­тьем банке 1 фунт стер­лин­гов стоит 561 : 12 = 187 : 4 = 46,75 руб. Зна­чит, 10 фун­тов стер­лин­гов будут сто­ить 46,75   10 = 467,5 руб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55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90464" cy="1143000"/>
          </a:xfrm>
        </p:spPr>
        <p:txBody>
          <a:bodyPr/>
          <a:lstStyle/>
          <a:p>
            <a:r>
              <a:rPr lang="ru-RU" dirty="0"/>
              <a:t>B 1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Най­ди­те зна­че­ние </a:t>
            </a: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вы­ра­же­ния:</a:t>
            </a: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   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</a:p>
          <a:p>
            <a:pPr marL="0" indent="0">
              <a:buNone/>
            </a:pPr>
            <a:r>
              <a:rPr lang="ru-RU" dirty="0"/>
              <a:t>Пред­ста­вим в дроби в де­ся­тич­ном виде и вы­пол­ним сло­же­ние:</a:t>
            </a:r>
          </a:p>
          <a:p>
            <a:pPr marL="0" indent="0">
              <a:buNone/>
            </a:pP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reshuege.ru/formula/d8/d81629b55391cbe6318dd445d017cac8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00808"/>
            <a:ext cx="1466770" cy="7443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reshuege.ru/formula/c5/c52b5ca4a114450eb5e8d1ef240c181b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6048672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TextBox 29"/>
          <p:cNvSpPr txBox="1"/>
          <p:nvPr/>
        </p:nvSpPr>
        <p:spPr>
          <a:xfrm>
            <a:off x="1597968" y="5157192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7628175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405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В13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51520" y="620282"/>
            <a:ext cx="8313320" cy="5505881"/>
          </a:xfrm>
        </p:spPr>
        <p:txBody>
          <a:bodyPr/>
          <a:lstStyle/>
          <a:p>
            <a:r>
              <a:rPr lang="ru-RU" b="1" dirty="0"/>
              <a:t>Цена хо­ло­диль­ни­ка в ма­га­зи­не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еже­год­но </a:t>
            </a:r>
            <a:r>
              <a:rPr lang="ru-RU" b="1" dirty="0"/>
              <a:t>умень­ша­ет­ся на одно и то же число про­цен­тов от преды­ду­щей цены. Опре­де­ли­те, на сколь­ко про­цен­тов каж­дый год умень­ша­лась цена хо­ло­диль­ни­ка, если, вы­став­лен­ный на про­да­жу за 20 800 руб­лей, через два года был про­дан за 16 848 руб­лей</a:t>
            </a:r>
            <a:r>
              <a:rPr lang="ru-RU" b="1" dirty="0" smtClean="0"/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</a:t>
            </a:r>
            <a:r>
              <a:rPr lang="ru-RU" dirty="0" smtClean="0"/>
              <a:t>Пусть </a:t>
            </a:r>
            <a:r>
              <a:rPr lang="ru-RU" dirty="0"/>
              <a:t>цена хо­ло­диль­ни­ка еже­год­но сни­жа­лась на   про­цен­тов в год. Тогда за два года она сни­зи­лась на 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reshuege.ru/formula/83/83878c91171338902e0fe0fb97a8c47a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25144"/>
            <a:ext cx="259839" cy="357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c6/c64a1baf497f753a9df4f1222274f26a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327743"/>
            <a:ext cx="2088232" cy="7310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0744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В13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2547637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152128"/>
                <a:gridCol w="562384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13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5505881"/>
          </a:xfrm>
        </p:spPr>
        <p:txBody>
          <a:bodyPr/>
          <a:lstStyle/>
          <a:p>
            <a:r>
              <a:rPr lang="ru-RU" dirty="0"/>
              <a:t>от­ку­да имеем: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 descr="http://reshuege.ru/formula/cc/cc992f14d08e6d17164751a8a0bde278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496944" cy="894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d7/d7d233636d5b586a64173f05152cc582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65727"/>
            <a:ext cx="8496944" cy="1248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5039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В14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9036496" cy="302474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Най­ди­те наи­боль­шее зна­че­ние функ­ции 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от­рез­ке </a:t>
            </a: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1)</a:t>
            </a:r>
            <a:r>
              <a:rPr lang="ru-RU" dirty="0" smtClean="0"/>
              <a:t>Най­дем </a:t>
            </a:r>
            <a:r>
              <a:rPr lang="ru-RU" dirty="0"/>
              <a:t>про­из­вод­ную за­дан­ной </a:t>
            </a:r>
            <a:r>
              <a:rPr lang="ru-RU" dirty="0" smtClean="0"/>
              <a:t>функ­ции:</a:t>
            </a:r>
          </a:p>
          <a:p>
            <a:pPr marL="0" indent="0"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ru-RU" dirty="0" smtClean="0"/>
              <a:t>Най­дем </a:t>
            </a:r>
            <a:r>
              <a:rPr lang="ru-RU" dirty="0"/>
              <a:t>нули про­из­вод­ной на за­дан­ном от­рез­ке: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reshuege.ru/formula/28/286c77a7edf77bb9f12218199619e93a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6719448" cy="792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59/59bf58ed4e756a6cdd8913003bf5f1cc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7854" y="1683296"/>
            <a:ext cx="1161382" cy="576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e1/e179dd694984d4b4a7c2f1d5f79c2fc2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6039" y="2924944"/>
            <a:ext cx="5472608" cy="720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eshuege.ru/formula/c5/c531b490d5009f8707ab71803caacf57p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271" y="3934247"/>
            <a:ext cx="7920879" cy="1431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1575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В14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4229480"/>
              </p:ext>
            </p:extLst>
          </p:nvPr>
        </p:nvGraphicFramePr>
        <p:xfrm>
          <a:off x="1907704" y="5730491"/>
          <a:ext cx="6957248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432750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14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407740" y="5143076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40106"/>
            <a:ext cx="88204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4E086E"/>
                </a:solidFill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ru-RU" sz="2800" dirty="0" smtClean="0">
                <a:solidFill>
                  <a:srgbClr val="4E086E"/>
                </a:solidFill>
              </a:rPr>
              <a:t>Опре­де­лим </a:t>
            </a:r>
            <a:r>
              <a:rPr lang="ru-RU" sz="2800" dirty="0">
                <a:solidFill>
                  <a:srgbClr val="4E086E"/>
                </a:solidFill>
              </a:rPr>
              <a:t>знаки про­из­вод­ной функ­ции </a:t>
            </a:r>
            <a:endParaRPr lang="ru-RU" sz="2800" dirty="0" smtClean="0">
              <a:solidFill>
                <a:srgbClr val="4E086E"/>
              </a:solidFill>
            </a:endParaRPr>
          </a:p>
          <a:p>
            <a:r>
              <a:rPr lang="ru-RU" sz="2800" dirty="0" smtClean="0">
                <a:solidFill>
                  <a:srgbClr val="4E086E"/>
                </a:solidFill>
              </a:rPr>
              <a:t>на </a:t>
            </a:r>
            <a:r>
              <a:rPr lang="ru-RU" sz="2800" dirty="0">
                <a:solidFill>
                  <a:srgbClr val="4E086E"/>
                </a:solidFill>
              </a:rPr>
              <a:t>за­дан­ном от­рез­ке и изоб­ра­зим на ри­сун­ке по­ве­де­ние функ­ции</a:t>
            </a:r>
            <a:r>
              <a:rPr lang="ru-RU" sz="2800" dirty="0" smtClean="0">
                <a:solidFill>
                  <a:srgbClr val="4E086E"/>
                </a:solidFill>
              </a:rPr>
              <a:t>:</a:t>
            </a:r>
          </a:p>
          <a:p>
            <a:endParaRPr lang="ru-RU" sz="2800" dirty="0">
              <a:solidFill>
                <a:srgbClr val="4E086E"/>
              </a:solidFill>
            </a:endParaRPr>
          </a:p>
        </p:txBody>
      </p:sp>
      <p:pic>
        <p:nvPicPr>
          <p:cNvPr id="11" name="Рисунок 10" descr="http://mathb.reshuege.ru/get_file?id=1575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9728" y="1704346"/>
            <a:ext cx="3320040" cy="150328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160472" y="2852936"/>
            <a:ext cx="86760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4E086E"/>
                </a:solidFill>
              </a:rPr>
              <a:t>В точке  </a:t>
            </a:r>
            <a:r>
              <a:rPr lang="ru-RU" sz="2800" dirty="0" smtClean="0">
                <a:solidFill>
                  <a:srgbClr val="4E086E"/>
                </a:solidFill>
              </a:rPr>
              <a:t>                                                              за­дан­ная функ­ция  </a:t>
            </a:r>
            <a:r>
              <a:rPr lang="ru-RU" sz="2800" dirty="0">
                <a:solidFill>
                  <a:srgbClr val="4E086E"/>
                </a:solidFill>
              </a:rPr>
              <a:t>имеет мак­си­мум, яв­ля­ю­щий­ся ее наи­боль­шим зна­че­ни­ем на за­дан­ном от­рез­ке. Най­дем это наи­боль­шее зна­че­ние:</a:t>
            </a:r>
          </a:p>
        </p:txBody>
      </p:sp>
      <p:pic>
        <p:nvPicPr>
          <p:cNvPr id="20" name="Рисунок 19" descr="http://reshuege.ru/formula/76/760d190afdc30a1bf926646a9fcd4c73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407" y="2844059"/>
            <a:ext cx="849548" cy="506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Объект 20" descr="http://reshuege.ru/formula/79/799423079d2a79a9d331a20030fe5fa6p.png"/>
          <p:cNvPicPr>
            <a:picLocks noGrp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625" y="4637088"/>
            <a:ext cx="7656699" cy="79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4604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В15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8773729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15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064896" cy="3528798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4E086E"/>
                </a:solidFill>
              </a:rPr>
              <a:t>В тре­уголь­ни­ке  </a:t>
            </a:r>
            <a:r>
              <a:rPr lang="ru-RU" b="1" dirty="0" smtClean="0">
                <a:solidFill>
                  <a:srgbClr val="4E086E"/>
                </a:solidFill>
              </a:rPr>
              <a:t>АВС </a:t>
            </a:r>
            <a:r>
              <a:rPr lang="ru-RU" b="1" dirty="0">
                <a:solidFill>
                  <a:srgbClr val="4E086E"/>
                </a:solidFill>
              </a:rPr>
              <a:t> угол </a:t>
            </a:r>
            <a:r>
              <a:rPr lang="ru-RU" b="1" dirty="0" smtClean="0">
                <a:solidFill>
                  <a:srgbClr val="4E086E"/>
                </a:solidFill>
              </a:rPr>
              <a:t>С </a:t>
            </a:r>
            <a:r>
              <a:rPr lang="ru-RU" b="1" dirty="0">
                <a:solidFill>
                  <a:srgbClr val="4E086E"/>
                </a:solidFill>
              </a:rPr>
              <a:t> равен 90°, </a:t>
            </a:r>
            <a:r>
              <a:rPr lang="ru-RU" b="1" dirty="0" smtClean="0">
                <a:solidFill>
                  <a:srgbClr val="4E086E"/>
                </a:solidFill>
              </a:rPr>
              <a:t>                  синус </a:t>
            </a:r>
            <a:r>
              <a:rPr lang="ru-RU" b="1" dirty="0">
                <a:solidFill>
                  <a:srgbClr val="4E086E"/>
                </a:solidFill>
              </a:rPr>
              <a:t>внеш­не­го угла при </a:t>
            </a:r>
            <a:r>
              <a:rPr lang="ru-RU" b="1" dirty="0" smtClean="0">
                <a:solidFill>
                  <a:srgbClr val="4E086E"/>
                </a:solidFill>
              </a:rPr>
              <a:t>вер­ши­не А</a:t>
            </a:r>
            <a:r>
              <a:rPr lang="ru-RU" b="1" dirty="0">
                <a:solidFill>
                  <a:srgbClr val="4E086E"/>
                </a:solidFill>
              </a:rPr>
              <a:t>   равен 0,5, </a:t>
            </a:r>
            <a:r>
              <a:rPr lang="ru-RU" b="1" dirty="0" smtClean="0">
                <a:solidFill>
                  <a:srgbClr val="4E086E"/>
                </a:solidFill>
              </a:rPr>
              <a:t>АВ=8 </a:t>
            </a:r>
            <a:r>
              <a:rPr lang="ru-RU" b="1" dirty="0">
                <a:solidFill>
                  <a:srgbClr val="4E086E"/>
                </a:solidFill>
              </a:rPr>
              <a:t>. Най­ди­те </a:t>
            </a:r>
            <a:r>
              <a:rPr lang="ru-RU" b="1" dirty="0" smtClean="0">
                <a:solidFill>
                  <a:srgbClr val="4E086E"/>
                </a:solidFill>
              </a:rPr>
              <a:t>ВС </a:t>
            </a:r>
            <a:r>
              <a:rPr lang="ru-RU" b="1" dirty="0">
                <a:solidFill>
                  <a:srgbClr val="4E086E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/>
              <a:t>так </a:t>
            </a:r>
            <a:r>
              <a:rPr lang="ru-RU" dirty="0"/>
              <a:t>как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mathb.reshuege.ru/get_file?id=766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84784"/>
            <a:ext cx="2676877" cy="2727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reshuege.ru/formula/37/374a5e58fc5126de4dde43d401aed529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4704" y="4206907"/>
            <a:ext cx="7655552" cy="10756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201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В16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0" y="620282"/>
            <a:ext cx="8964488" cy="5505881"/>
          </a:xfrm>
        </p:spPr>
        <p:txBody>
          <a:bodyPr/>
          <a:lstStyle/>
          <a:p>
            <a:r>
              <a:rPr lang="ru-RU" dirty="0"/>
              <a:t>В пря­мо­уголь­ном па­рал­ле­ле­пи­пе­де 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</a:t>
            </a:r>
            <a:r>
              <a:rPr lang="ru-RU" dirty="0"/>
              <a:t> ребро </a:t>
            </a:r>
            <a:r>
              <a:rPr lang="ru-RU" dirty="0" smtClean="0"/>
              <a:t>               , </a:t>
            </a:r>
            <a:r>
              <a:rPr lang="ru-RU" dirty="0"/>
              <a:t>ребро  </a:t>
            </a:r>
            <a:r>
              <a:rPr lang="ru-RU" dirty="0" smtClean="0"/>
              <a:t>                , </a:t>
            </a:r>
            <a:r>
              <a:rPr lang="ru-RU" dirty="0"/>
              <a:t>ребро </a:t>
            </a:r>
            <a:r>
              <a:rPr lang="ru-RU" dirty="0" smtClean="0"/>
              <a:t>              </a:t>
            </a:r>
            <a:r>
              <a:rPr lang="ru-RU" dirty="0"/>
              <a:t>. </a:t>
            </a:r>
            <a:r>
              <a:rPr lang="ru-RU" dirty="0" smtClean="0"/>
              <a:t>Точка   </a:t>
            </a:r>
            <a:r>
              <a:rPr lang="ru-RU" dirty="0"/>
              <a:t>   — </a:t>
            </a:r>
            <a:r>
              <a:rPr lang="ru-RU" dirty="0" smtClean="0"/>
              <a:t>се­ре­ди­на ребра</a:t>
            </a:r>
            <a:r>
              <a:rPr lang="ru-RU" dirty="0"/>
              <a:t>   </a:t>
            </a:r>
            <a:r>
              <a:rPr lang="ru-RU" dirty="0" smtClean="0"/>
              <a:t>  Най­ди­те </a:t>
            </a:r>
            <a:r>
              <a:rPr lang="ru-RU" dirty="0"/>
              <a:t>пло­щадь се­че­ния, про­хо­дя­ще­го через точки   </a:t>
            </a:r>
            <a:r>
              <a:rPr lang="ru-RU" dirty="0" smtClean="0"/>
              <a:t>          и</a:t>
            </a:r>
            <a:r>
              <a:rPr lang="ru-RU" dirty="0"/>
              <a:t>  </a:t>
            </a:r>
            <a:r>
              <a:rPr lang="ru-RU" dirty="0" smtClean="0"/>
              <a:t>  .</a:t>
            </a:r>
            <a:endParaRPr lang="ru-RU" dirty="0"/>
          </a:p>
          <a:p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 </a:t>
            </a:r>
            <a:r>
              <a:rPr lang="ru-RU" dirty="0"/>
              <a:t>Се­че­ние пе­ре­се­ка­ет </a:t>
            </a:r>
            <a:r>
              <a:rPr lang="ru-RU" dirty="0" smtClean="0"/>
              <a:t>па­рал­лель­ные грани </a:t>
            </a:r>
            <a:r>
              <a:rPr lang="ru-RU" dirty="0"/>
              <a:t>по па­рал­лель­ным от­рез­кам. По­это­му че­ты­рех­уголь­ник </a:t>
            </a:r>
            <a:r>
              <a:rPr lang="ru-RU" dirty="0" smtClean="0"/>
              <a:t>             — </a:t>
            </a:r>
            <a:r>
              <a:rPr lang="ru-RU" dirty="0"/>
              <a:t>па­рал­ле­ло­грамм. Кроме того, </a:t>
            </a:r>
            <a:r>
              <a:rPr lang="ru-RU" dirty="0" smtClean="0"/>
              <a:t>ребро     </a:t>
            </a:r>
            <a:r>
              <a:rPr lang="ru-RU" dirty="0"/>
              <a:t>   пер­пен­ди­ку­ляр­но гра­ням  </a:t>
            </a:r>
            <a:r>
              <a:rPr lang="ru-RU" dirty="0" smtClean="0"/>
              <a:t>    </a:t>
            </a:r>
            <a:r>
              <a:rPr lang="ru-RU" dirty="0"/>
              <a:t> </a:t>
            </a:r>
            <a:r>
              <a:rPr lang="ru-RU" dirty="0" smtClean="0"/>
              <a:t>     и</a:t>
            </a:r>
            <a:r>
              <a:rPr lang="ru-RU" dirty="0"/>
              <a:t> </a:t>
            </a:r>
            <a:r>
              <a:rPr lang="ru-RU" dirty="0" smtClean="0"/>
              <a:t>           , </a:t>
            </a:r>
            <a:r>
              <a:rPr lang="ru-RU" dirty="0"/>
              <a:t>по­это­му </a:t>
            </a:r>
            <a:r>
              <a:rPr lang="ru-RU" dirty="0" smtClean="0"/>
              <a:t>углы  </a:t>
            </a:r>
            <a:r>
              <a:rPr lang="ru-RU" dirty="0"/>
              <a:t>   </a:t>
            </a:r>
            <a:r>
              <a:rPr lang="ru-RU" dirty="0" smtClean="0"/>
              <a:t>     и</a:t>
            </a:r>
            <a:r>
              <a:rPr lang="ru-RU" dirty="0"/>
              <a:t>   </a:t>
            </a:r>
            <a:r>
              <a:rPr lang="ru-RU" dirty="0" smtClean="0"/>
              <a:t>        — </a:t>
            </a:r>
            <a:r>
              <a:rPr lang="ru-RU" dirty="0"/>
              <a:t>пря­мые. </a:t>
            </a:r>
            <a:r>
              <a:rPr lang="ru-RU" dirty="0" smtClean="0"/>
              <a:t> Сле­до­ва­тель­но</a:t>
            </a:r>
            <a:r>
              <a:rPr lang="ru-RU" dirty="0"/>
              <a:t>, </a:t>
            </a:r>
            <a:r>
              <a:rPr lang="ru-RU" dirty="0" smtClean="0"/>
              <a:t>се­чение</a:t>
            </a:r>
            <a:r>
              <a:rPr lang="ru-RU" dirty="0"/>
              <a:t>  </a:t>
            </a:r>
            <a:r>
              <a:rPr lang="ru-RU" dirty="0" smtClean="0"/>
              <a:t>                  — </a:t>
            </a:r>
            <a:r>
              <a:rPr lang="ru-RU" dirty="0"/>
              <a:t>пря­мо­уголь­ник.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reshuege.ru/formula/1f/1f98fd4abe2a7ebc84481105039f3a71p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2377033" cy="4320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57/57172348fa5f51bfcae241eb72585232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278538"/>
            <a:ext cx="1303322" cy="4942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eshuege.ru/formula/95/95d869370d924ae743c01e3a1ee93b2e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16590"/>
            <a:ext cx="1380157" cy="530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http://reshuege.ru/formula/0f/0f7086090462b1d66b6f34756b146e23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1242389" cy="383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http://reshuege.ru/formula/a5/a5f3c6a11b03839d46af9fb43c97c188p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7584" y="1829110"/>
            <a:ext cx="483165" cy="33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http://reshuege.ru/formula/a4/a4fbcf16c8ef3f542de054ec3ef96895p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96388" y="1829110"/>
            <a:ext cx="533391" cy="3553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http://reshuege.ru/formula/a5/a54c8c353567bd70449ffc01eaf2f2a8p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08920"/>
            <a:ext cx="504056" cy="47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http://reshuege.ru/formula/32/323b515dec6e9a6563cad1790f7590bcp.pn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780928"/>
            <a:ext cx="418086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http://reshuege.ru/formula/a5/a5f3c6a11b03839d46af9fb43c97c188p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852936"/>
            <a:ext cx="486099" cy="411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://reshuege.ru/formula/12/12552270642be8b3d20d0d36718a1065p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437112"/>
            <a:ext cx="1113341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reshuege.ru/formula/7f/7fd8b3095e5d4d960988af5098635490p.pn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869160"/>
            <a:ext cx="664431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://reshuege.ru/formula/d6/d6bce8b6aaf0e84258b09ce9150f0c69p.pn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869160"/>
            <a:ext cx="759219" cy="350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://reshuege.ru/formula/63/630ec7b01b8a7df81104a3af46d08cd7p.pn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97152"/>
            <a:ext cx="896674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://reshuege.ru/formula/d0/d0332f88ed0d80a3f1d7fafb8ea8c352p.png"/>
          <p:cNvPicPr/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301208"/>
            <a:ext cx="820641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reshuege.ru/formula/8d/8d6556e731dc9444991a1ff7201fb996p.png"/>
          <p:cNvPicPr/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714" y="5335364"/>
            <a:ext cx="867464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http://reshuege.ru/formula/12/12552270642be8b3d20d0d36718a1065p.pn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3921" y="5877272"/>
            <a:ext cx="1297037" cy="3502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6743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В16</a:t>
            </a:r>
            <a:endParaRPr lang="ru-RU" dirty="0"/>
          </a:p>
        </p:txBody>
      </p:sp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8667672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16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856984" cy="4815182"/>
          </a:xfrm>
        </p:spPr>
        <p:txBody>
          <a:bodyPr/>
          <a:lstStyle/>
          <a:p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 smtClean="0"/>
              <a:t>Из </a:t>
            </a:r>
            <a:r>
              <a:rPr lang="ru-RU" dirty="0" err="1" smtClean="0"/>
              <a:t>пря­мо­уголь</a:t>
            </a:r>
            <a:r>
              <a:rPr lang="ru-RU" dirty="0" smtClean="0"/>
              <a:t>­-</a:t>
            </a:r>
          </a:p>
          <a:p>
            <a:pPr marL="0" indent="0">
              <a:buNone/>
            </a:pPr>
            <a:r>
              <a:rPr lang="ru-RU" dirty="0" err="1" smtClean="0"/>
              <a:t>но­го</a:t>
            </a:r>
            <a:r>
              <a:rPr lang="ru-RU" dirty="0" smtClean="0"/>
              <a:t> тре­уголь­ни­ка</a:t>
            </a:r>
            <a:r>
              <a:rPr lang="ru-RU" dirty="0"/>
              <a:t>   </a:t>
            </a:r>
            <a:r>
              <a:rPr lang="ru-RU" dirty="0" smtClean="0"/>
              <a:t>            по </a:t>
            </a:r>
          </a:p>
          <a:p>
            <a:pPr marL="0" indent="0">
              <a:buNone/>
            </a:pPr>
            <a:r>
              <a:rPr lang="ru-RU" dirty="0" smtClean="0"/>
              <a:t>тео­ре­ме </a:t>
            </a:r>
            <a:r>
              <a:rPr lang="ru-RU" dirty="0"/>
              <a:t>Пи­фа­го­ра </a:t>
            </a:r>
            <a:r>
              <a:rPr lang="ru-RU" dirty="0" smtClean="0"/>
              <a:t>най­дем</a:t>
            </a:r>
            <a:r>
              <a:rPr lang="ru-RU" dirty="0"/>
              <a:t> 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Тогда пло­щадь пря­мо­уголь­ни­ка   </a:t>
            </a:r>
            <a:r>
              <a:rPr lang="ru-RU" dirty="0" smtClean="0"/>
              <a:t>             равна</a:t>
            </a:r>
            <a:r>
              <a:rPr lang="ru-RU" dirty="0"/>
              <a:t>: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Рисунок 19" descr="http://mathb.reshuege.ru/get_file?id=643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-28560"/>
            <a:ext cx="3642360" cy="254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Рисунок 20" descr="http://reshuege.ru/formula/c3/c379e4382f460c2a69558ea8c3ae6a43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43321" y="1311628"/>
            <a:ext cx="860162" cy="38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://reshuege.ru/formula/fd/fdc8c405e1cdb100e781dfc53027accd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7917" y="1773359"/>
            <a:ext cx="670365" cy="38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http://reshuege.ru/formula/b2/b2d2c7ab5dd1710409403021f23cdb77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580" y="2755211"/>
            <a:ext cx="5885676" cy="795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http://reshuege.ru/formula/12/12552270642be8b3d20d0d36718a1065p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3581" y="3550920"/>
            <a:ext cx="1145349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reshuege.ru/formula/b1/b11d5a4d74e3d75ed78fe0e077fdf4e4p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9312" y="4207756"/>
            <a:ext cx="4752528" cy="6429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3117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В17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374482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По­ставь­те в со­от­вет­ствие каж­до­му </a:t>
            </a:r>
            <a:r>
              <a:rPr lang="ru-RU" b="1" dirty="0" smtClean="0"/>
              <a:t>                    не­ра­вен­ству </a:t>
            </a:r>
            <a:r>
              <a:rPr lang="ru-RU" b="1" dirty="0"/>
              <a:t>мно­же­ство его ре­ше­ний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/>
              <a:t>За­пи­ши­те </a:t>
            </a:r>
            <a:r>
              <a:rPr lang="ru-RU" dirty="0"/>
              <a:t>в ответ цифры, рас­по­ло­жив их в по­ряд­ке, со­от­вет­ству­ю­щем бук­вам: 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1672836"/>
              </p:ext>
            </p:extLst>
          </p:nvPr>
        </p:nvGraphicFramePr>
        <p:xfrm>
          <a:off x="539551" y="2060848"/>
          <a:ext cx="8208913" cy="2606040"/>
        </p:xfrm>
        <a:graphic>
          <a:graphicData uri="http://schemas.openxmlformats.org/drawingml/2006/table">
            <a:tbl>
              <a:tblPr firstRow="1" firstCol="1" bandRow="1"/>
              <a:tblGrid>
                <a:gridCol w="3858189"/>
                <a:gridCol w="492535"/>
                <a:gridCol w="3858189"/>
              </a:tblGrid>
              <a:tr h="5649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НЕ­РА­ВЕН­СТВА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РЕ­ШЕ­НИЯ</a:t>
                      </a:r>
                      <a:endParaRPr lang="ru-RU" sz="28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07872">
                <a:tc>
                  <a:txBody>
                    <a:bodyPr/>
                    <a:lstStyle/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indent="2381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4)  </a:t>
                      </a:r>
                      <a:endParaRPr lang="ru-RU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136" name="Рисунок 17" descr="Описание: http://reshuege.ru/formula/2a/2a1c09976430340595241845e4446e3c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512" y="2758947"/>
            <a:ext cx="1649649" cy="35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Рисунок 16" descr="Описание: http://reshuege.ru/formula/f2/f21dca10d104ba21d897ae36f67ee53bp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512" y="3259168"/>
            <a:ext cx="1514539" cy="32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Рисунок 15" descr="Описание: http://reshuege.ru/formula/e3/e3edeb160caa83ed475d71a83f4f1a92p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512" y="3727981"/>
            <a:ext cx="1850576" cy="39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Рисунок 14" descr="Описание: http://reshuege.ru/formula/99/99b4ef7f45e3b43c40922dc9c948d4b5p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512" y="4191525"/>
            <a:ext cx="1850576" cy="39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Рисунок 13" descr="Описание: http://reshuege.ru/formula/91/91accc44fe09ec5d6b1dcf6747083fecp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9012" y="2699252"/>
            <a:ext cx="697260" cy="413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Рисунок 12" descr="Описание: http://reshuege.ru/formula/09/0944377bb84c818ccb5605dc6bddc6cap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9012" y="3259168"/>
            <a:ext cx="1054768" cy="32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Рисунок 11" descr="Описание: http://reshuege.ru/formula/dc/dcc4af8c938051aca3e812f12c07f25ap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9012" y="3726541"/>
            <a:ext cx="933450" cy="382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Рисунок 10" descr="Описание: http://reshuege.ru/formula/02/02b9ebd9b2d59613a0b3cdaa5d8590b2p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35734" y="4263533"/>
            <a:ext cx="791076" cy="32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0785761"/>
              </p:ext>
            </p:extLst>
          </p:nvPr>
        </p:nvGraphicFramePr>
        <p:xfrm>
          <a:off x="3923928" y="5824851"/>
          <a:ext cx="2918536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729634"/>
                <a:gridCol w="729634"/>
                <a:gridCol w="729634"/>
                <a:gridCol w="729634"/>
              </a:tblGrid>
              <a:tr h="4222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2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375"/>
                        </a:spcBef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5241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В17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4920927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17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4032854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По­ставь­те в со­от­вет­ствие каж­до­му </a:t>
            </a:r>
            <a:r>
              <a:rPr lang="ru-RU" b="1" dirty="0" smtClean="0"/>
              <a:t>                                    не­ра­вен­ству </a:t>
            </a:r>
            <a:r>
              <a:rPr lang="ru-RU" b="1" dirty="0"/>
              <a:t>мно­же­ство его </a:t>
            </a:r>
            <a:r>
              <a:rPr lang="ru-RU" b="1" dirty="0" smtClean="0"/>
              <a:t>ре­ше­ний.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   </a:t>
            </a:r>
            <a:r>
              <a:rPr lang="ru-RU" dirty="0" smtClean="0"/>
              <a:t>Решим </a:t>
            </a:r>
            <a:r>
              <a:rPr lang="ru-RU" dirty="0"/>
              <a:t>не­ра­вен­ства</a:t>
            </a:r>
            <a:r>
              <a:rPr lang="ru-RU" dirty="0" smtClean="0"/>
              <a:t>.</a:t>
            </a: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А)  </a:t>
            </a:r>
          </a:p>
          <a:p>
            <a:r>
              <a:rPr lang="ru-RU" dirty="0"/>
              <a:t>Б)  </a:t>
            </a:r>
          </a:p>
          <a:p>
            <a:r>
              <a:rPr lang="ru-RU" dirty="0"/>
              <a:t>В)  </a:t>
            </a:r>
          </a:p>
          <a:p>
            <a:r>
              <a:rPr lang="ru-RU" dirty="0"/>
              <a:t>Г)  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http://reshuege.ru/formula/27/2787b4a096e81055985f6e00d110caec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2636" y="2276872"/>
            <a:ext cx="7327404" cy="60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47/4790388d9fcd1980c554bd681e032bbe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964" y="2727458"/>
            <a:ext cx="7654269" cy="60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df/df4315da4671e70b3b87f6f04789ed7e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012" y="3330257"/>
            <a:ext cx="7831460" cy="60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eshuege.ru/formula/d3/d3049a49a0bd53a4eb708bf3fbc6022dp.pn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79" y="4077072"/>
            <a:ext cx="8158325" cy="602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9843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В18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7524328" y="43815"/>
            <a:ext cx="1629584" cy="7208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6165303"/>
            <a:ext cx="844908" cy="624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3"/>
            <a:ext cx="8579296" cy="2304662"/>
          </a:xfrm>
        </p:spPr>
        <p:txBody>
          <a:bodyPr/>
          <a:lstStyle/>
          <a:p>
            <a:pPr marL="0" indent="0">
              <a:buNone/>
            </a:pPr>
            <a:r>
              <a:rPr lang="ru-RU" sz="1400" b="1" dirty="0"/>
              <a:t> </a:t>
            </a:r>
            <a:r>
              <a:rPr lang="ru-RU" sz="1400" dirty="0"/>
              <a:t>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Среди тех, кто за­ре­ги­стри­ро­ван в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ВКон­так­те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есть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школь­ни­ки из Мин­ска. Среди школь­ни­ков из Мин­ска есть те, кто за­ре­ги­стри­ро­ван в «Од­но­класс­ни­ках». Вы­бе­ри­те утвер­жде­ния, ко­то­рые сле­ду­ют из при­ведённых дан­ных.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1) Все школь­ни­ки Мин­ска за­ре­ги­стри­ро­ва­ны либо в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ВКон­так­те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», либо в «Од­но­класс­ни­ках».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2) В «Од­но­класс­ни­ках» за­ре­ги­стри­ро­ва­ны те школь­ни­ки из Мин­ска, ко­то­рые не за­ре­ги­стри­ро­ва­ны в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ВКон­так­те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3) Среди школь­ни­ков Мин­ска есть те, кто за­ре­ги­стри­ро­ван в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ВКон­так­те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4) Хотя бы один из поль­зо­ва­те­лей «Од­но­класс­ни­ков» яв­ля­ет­ся школь­ни­ком из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Мин­ска.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В </a:t>
            </a:r>
            <a:r>
              <a:rPr lang="ru-RU" sz="2400" b="1" i="1" dirty="0">
                <a:solidFill>
                  <a:schemeClr val="tx1"/>
                </a:solidFill>
              </a:rPr>
              <a:t>от­ве­те за­пи­ши­те но­ме­ра вы­бран­ных </a:t>
            </a:r>
            <a:r>
              <a:rPr lang="ru-RU" sz="2400" b="1" i="1" dirty="0" smtClean="0">
                <a:solidFill>
                  <a:schemeClr val="tx1"/>
                </a:solidFill>
              </a:rPr>
              <a:t>   утвер­жде­ний </a:t>
            </a:r>
            <a:r>
              <a:rPr lang="ru-RU" sz="2400" b="1" i="1" dirty="0">
                <a:solidFill>
                  <a:schemeClr val="tx1"/>
                </a:solidFill>
              </a:rPr>
              <a:t>без про­бе­лов, за­пя­тых и дру­гих до­пол­ни­тель­ных сим­во­лов</a:t>
            </a:r>
            <a:endParaRPr lang="ru-RU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57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946448" cy="1143000"/>
          </a:xfrm>
        </p:spPr>
        <p:txBody>
          <a:bodyPr/>
          <a:lstStyle/>
          <a:p>
            <a:r>
              <a:rPr lang="ru-RU" dirty="0" smtClean="0"/>
              <a:t>В2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2535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Най­ди­те зна­че­ние вы­ра­же­ния:  </a:t>
            </a: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 </a:t>
            </a:r>
          </a:p>
          <a:p>
            <a:pPr marL="0" indent="0">
              <a:buNone/>
            </a:pPr>
            <a:r>
              <a:rPr lang="ru-RU" dirty="0" smtClean="0"/>
              <a:t>Вы­пол­ним </a:t>
            </a:r>
            <a:r>
              <a:rPr lang="ru-RU" dirty="0"/>
              <a:t>пре­об­ра­зо­ва­ния:</a:t>
            </a: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4394843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2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http://reshuege.ru/formula/6f/6fc6392b6fe36dcf73920ccf88f03429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772816"/>
            <a:ext cx="3744416" cy="1056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reshuege.ru/formula/48/48c2e9a8287b97027cfc6a6be8c47806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5726"/>
            <a:ext cx="8424935" cy="98474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2243825" y="4960197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</p:spTree>
    <p:extLst>
      <p:ext uri="{BB962C8B-B14F-4D97-AF65-F5344CB8AC3E}">
        <p14:creationId xmlns:p14="http://schemas.microsoft.com/office/powerpoint/2010/main" xmlns="" val="65790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В18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9913823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18</a:t>
                      </a:r>
                      <a:endParaRPr lang="ru-RU" sz="3600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738904" y="504880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251520" y="620282"/>
            <a:ext cx="8579296" cy="381683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1) Не­ко­то­рые школь­ни­ки за­ре­ги­стри­ро­ва­ны в «Од­но­класс­ни­ках», не­ко­то­рые в «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ВКон­так­те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». Про всех же ни­че­го не ска­за­но.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2) Про это тоже ни­че­го не ска­за­но. Ни что не ме­ша­ет школь­ни­ку быть за­ре­ги­стри­ро­ван­ным и там, и там.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3) Верно, об это ска­за­но в пер­вом пред­ло­же­нии усло­вия.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4) Это верно, так как среди школь­ни­ков Мин­ска есть те, кто за­ре­ги­стри­ро­ван в «Од­но­класс­ни­ках».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В19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2622726"/>
              </p:ext>
            </p:extLst>
          </p:nvPr>
        </p:nvGraphicFramePr>
        <p:xfrm>
          <a:off x="2411760" y="6021288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152128"/>
                <a:gridCol w="648072"/>
                <a:gridCol w="619747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19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877272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61608" y="647706"/>
            <a:ext cx="8579296" cy="511256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Най­ди­те ше­сти­знач­ное </a:t>
            </a:r>
            <a:r>
              <a:rPr lang="ru-RU" b="1" dirty="0" smtClean="0"/>
              <a:t>на­ту­раль­ное                </a:t>
            </a:r>
            <a:r>
              <a:rPr lang="ru-RU" b="1" dirty="0"/>
              <a:t>число, ко­то­рое за­пи­сы­ва­ет­ся толь­ко циф­ра­ми 1 и 0 и де­лит­ся на 24</a:t>
            </a:r>
            <a:r>
              <a:rPr lang="ru-RU" dirty="0" smtClean="0"/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sz="2400" dirty="0" smtClean="0">
                <a:solidFill>
                  <a:schemeClr val="tx1"/>
                </a:solidFill>
              </a:rPr>
              <a:t>Если </a:t>
            </a:r>
            <a:r>
              <a:rPr lang="ru-RU" sz="2400" dirty="0">
                <a:solidFill>
                  <a:schemeClr val="tx1"/>
                </a:solidFill>
              </a:rPr>
              <a:t>число де­лит­ся на 24, то оно с не­об­хо­ди­мо­стью де­лит­ся на 4 и на 6. Число де­лит­ся на 4, если по­след­ние две цифры числа об­ра­зу­ют число, де­ля­ще­е­ся на 4, из нулей и еди­ниц толь­ко число 00 де­лит­ся на 4. Число де­лит­ся на 6, если оно од­но­вре­мен­но де­лит­ся на 2 и на 3. За­ме­тим, что число, де­ля­ще­е­ся на 4 также де­лит­ся и на 2. Число де­лит­ся на 3, если сумма цифр числа де­лит­ся на 3. Таким об­ра­зом, могут под­хо­дить числа: 111000, 101100, 110100. Про­ве­ряя каж­дое из них, уви­дим, что на 24 де­лит­ся толь­ко пер­вое число: 111000.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В20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1900333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20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917025" y="4830232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20856" y="1077538"/>
            <a:ext cx="8579296" cy="423040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/>
              <a:t>      В </a:t>
            </a:r>
            <a:r>
              <a:rPr lang="ru-RU" b="1" dirty="0"/>
              <a:t>клас­се учит­ся 25 уча­щих­ся. Не­сколь­ко из них хо­ди­ли в кино, 18 че­ло­век хо­ди­ли в театр, причём и в кино, и в театр хо­ди­ли 12 че­ло­век. Из­вест­но, что трое не хо­ди­ли ни в кино, ни в театр. Сколь­ко че­ло­век из клас­са хо­ди­ли в кино?</a:t>
            </a:r>
          </a:p>
        </p:txBody>
      </p:sp>
    </p:spTree>
    <p:extLst>
      <p:ext uri="{BB962C8B-B14F-4D97-AF65-F5344CB8AC3E}">
        <p14:creationId xmlns:p14="http://schemas.microsoft.com/office/powerpoint/2010/main" xmlns="" val="341261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1547664" cy="797356"/>
          </a:xfrm>
        </p:spPr>
        <p:txBody>
          <a:bodyPr/>
          <a:lstStyle/>
          <a:p>
            <a:r>
              <a:rPr lang="ru-RU" dirty="0" smtClean="0"/>
              <a:t>В20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2915617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080120"/>
                <a:gridCol w="634392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20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5020747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792648" cy="423040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</a:t>
            </a:r>
            <a:r>
              <a:rPr lang="ru-RU" dirty="0" smtClean="0"/>
              <a:t>12 </a:t>
            </a:r>
            <a:r>
              <a:rPr lang="ru-RU" dirty="0"/>
              <a:t>че­ло­век хо­ди­ли и в кино, </a:t>
            </a:r>
            <a:r>
              <a:rPr lang="ru-RU" dirty="0" smtClean="0"/>
              <a:t>                         и </a:t>
            </a:r>
            <a:r>
              <a:rPr lang="ru-RU" dirty="0"/>
              <a:t>в театр. А всего в театр хо­ди­ло 18 че­ло­век. Зна­чит, 6 че­ло­век хо­ди­ли толь­ко в театр.</a:t>
            </a:r>
          </a:p>
          <a:p>
            <a:pPr marL="0" indent="0">
              <a:buNone/>
            </a:pPr>
            <a:r>
              <a:rPr lang="ru-RU" dirty="0"/>
              <a:t>Схо­ди­ли в театр или в кино и в театр, или ни­ку­да не хо­ди­ли —   </a:t>
            </a:r>
            <a:r>
              <a:rPr lang="ru-RU" dirty="0" smtClean="0"/>
              <a:t>                        че­ло­век</a:t>
            </a:r>
            <a:r>
              <a:rPr lang="ru-RU" dirty="0"/>
              <a:t>. </a:t>
            </a:r>
            <a:r>
              <a:rPr lang="ru-RU" dirty="0" smtClean="0"/>
              <a:t>  Значит,</a:t>
            </a:r>
            <a:r>
              <a:rPr lang="ru-RU" dirty="0"/>
              <a:t> </a:t>
            </a:r>
            <a:r>
              <a:rPr lang="ru-RU" dirty="0" smtClean="0"/>
              <a:t>                               </a:t>
            </a:r>
            <a:r>
              <a:rPr lang="ru-RU" dirty="0"/>
              <a:t> че­ло­ве­ка хо­ди­ли толь­ко в кино. И зна­чит всего в кино схо­ди­ло   </a:t>
            </a:r>
            <a:r>
              <a:rPr lang="ru-RU" dirty="0" smtClean="0"/>
              <a:t>             че­ло­век.</a:t>
            </a:r>
            <a:endParaRPr lang="ru-RU" dirty="0"/>
          </a:p>
        </p:txBody>
      </p:sp>
      <p:pic>
        <p:nvPicPr>
          <p:cNvPr id="8" name="Рисунок 7" descr="http://reshuege.ru/formula/9e/9e4da5fdd6f8eceee8acde0153b9eaee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852936"/>
            <a:ext cx="1973178" cy="422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a6/a6dc1f3f86af002b0a9ce84dc982720c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8025" y="3350260"/>
            <a:ext cx="1585863" cy="350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34/34425ce0816e5418867a20ad847490ac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9" y="3773924"/>
            <a:ext cx="1205322" cy="4471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mathb.reshuege.ru/get_file?id=1657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3" y="4437112"/>
            <a:ext cx="1826798" cy="1114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5419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mathb.reshuege.ru/get_file?id=1657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704856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math.reshuege.ru/img/math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50429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915816" y="404664"/>
            <a:ext cx="2926334" cy="957155"/>
          </a:xfrm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267700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08764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8882" y="2780928"/>
            <a:ext cx="221297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901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18456" cy="1143000"/>
          </a:xfrm>
        </p:spPr>
        <p:txBody>
          <a:bodyPr/>
          <a:lstStyle/>
          <a:p>
            <a:r>
              <a:rPr lang="ru-RU" dirty="0" smtClean="0"/>
              <a:t>В3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1"/>
            <a:ext cx="8363272" cy="4929412"/>
          </a:xfrm>
        </p:spPr>
        <p:txBody>
          <a:bodyPr/>
          <a:lstStyle/>
          <a:p>
            <a:r>
              <a:rPr lang="ru-RU" dirty="0"/>
              <a:t>Роз­нич­ная цена учеб­ни­ка 132 рубля, она на 20% выше опто­вой цены. Какое наи­боль­шее число таких учеб­ни­ков можно ку­пить по опто­вой цене на 5000 руб­лей?</a:t>
            </a:r>
          </a:p>
          <a:p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r>
              <a:rPr lang="ru-RU" dirty="0"/>
              <a:t>Роз­нич­ная цена учеб­ни­ка со­став­ля­ет 120% от опто­вой цены. Раз­де­лим 132 на 1,2:</a:t>
            </a:r>
          </a:p>
          <a:p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reshuege.ru/formula/c9/c9da7ef884b0f11eee0a9e2dd206a705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26489"/>
            <a:ext cx="5186263" cy="10131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9667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090464" cy="1143000"/>
          </a:xfrm>
        </p:spPr>
        <p:txBody>
          <a:bodyPr/>
          <a:lstStyle/>
          <a:p>
            <a:r>
              <a:rPr lang="ru-RU" dirty="0" smtClean="0"/>
              <a:t>В3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>
                    <a:lumMod val="75000"/>
                  </a:schemeClr>
                </a:solidFill>
              </a:rPr>
              <a:t>По­сколь­ку</a:t>
            </a:r>
          </a:p>
          <a:p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2802425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3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http://reshuege.ru/formula/a4/a461f3549b836f75a7459ae4f2e23011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28800"/>
            <a:ext cx="4103766" cy="117638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323528" y="3105835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4">
                    <a:lumMod val="75000"/>
                  </a:schemeClr>
                </a:solidFill>
              </a:rPr>
              <a:t>по опто­вой цене на 5 000 руб­лей можно ку­пить 45 учеб­ни­ков</a:t>
            </a:r>
            <a:r>
              <a:rPr lang="ru-RU" sz="3200" dirty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267744" y="5143077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</p:spTree>
    <p:extLst>
      <p:ext uri="{BB962C8B-B14F-4D97-AF65-F5344CB8AC3E}">
        <p14:creationId xmlns:p14="http://schemas.microsoft.com/office/powerpoint/2010/main" xmlns="" val="151099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4096" cy="1012974"/>
          </a:xfrm>
        </p:spPr>
        <p:txBody>
          <a:bodyPr/>
          <a:lstStyle/>
          <a:p>
            <a:r>
              <a:rPr lang="ru-RU" dirty="0" smtClean="0"/>
              <a:t>В4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0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01780"/>
            <a:ext cx="9612560" cy="4525963"/>
          </a:xfrm>
        </p:spPr>
        <p:txBody>
          <a:bodyPr/>
          <a:lstStyle/>
          <a:p>
            <a:r>
              <a:rPr lang="ru-RU" dirty="0">
                <a:solidFill>
                  <a:srgbClr val="4E086E"/>
                </a:solidFill>
              </a:rPr>
              <a:t>Сред­нее гео­мет­ри­че­ское трёх чисел   и   вы­чис­ля­ет­ся по </a:t>
            </a:r>
            <a:r>
              <a:rPr lang="ru-RU" dirty="0" smtClean="0">
                <a:solidFill>
                  <a:srgbClr val="4E086E"/>
                </a:solidFill>
              </a:rPr>
              <a:t>фор­му­ле: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4E086E"/>
                </a:solidFill>
              </a:rPr>
              <a:t>Вы­чис­ли­те </a:t>
            </a:r>
            <a:r>
              <a:rPr lang="ru-RU" dirty="0">
                <a:solidFill>
                  <a:srgbClr val="4E086E"/>
                </a:solidFill>
              </a:rPr>
              <a:t>сред­нее гео­мет­ри­че­ское чисел 12, 18, 27.</a:t>
            </a:r>
          </a:p>
        </p:txBody>
      </p:sp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09901681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4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63688" y="4750165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-13280" y="2367171"/>
            <a:ext cx="2037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448" y="2951946"/>
            <a:ext cx="8008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4E086E"/>
                </a:solidFill>
              </a:rPr>
              <a:t>Под­ста­вим зна­че­ния в </a:t>
            </a:r>
            <a:r>
              <a:rPr lang="ru-RU" sz="3200" dirty="0" smtClean="0">
                <a:solidFill>
                  <a:srgbClr val="4E086E"/>
                </a:solidFill>
              </a:rPr>
              <a:t>фор­му­лу </a:t>
            </a:r>
            <a:r>
              <a:rPr lang="ru-RU" sz="3200" dirty="0">
                <a:solidFill>
                  <a:srgbClr val="4E086E"/>
                </a:solidFill>
              </a:rPr>
              <a:t>и вы­чис­лим:</a:t>
            </a:r>
          </a:p>
        </p:txBody>
      </p:sp>
      <p:pic>
        <p:nvPicPr>
          <p:cNvPr id="12" name="Рисунок 11" descr="http://reshuege.ru/formula/c2/c2aafef8977a917e457d94adab67e674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8933" y="1268760"/>
            <a:ext cx="1898475" cy="894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eshuege.ru/formula/a0/a0c9c1fea2564a0e945bb914451071ab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8784976" cy="5760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58160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08112" cy="922113"/>
          </a:xfrm>
        </p:spPr>
        <p:txBody>
          <a:bodyPr/>
          <a:lstStyle/>
          <a:p>
            <a:r>
              <a:rPr lang="ru-RU" dirty="0" smtClean="0"/>
              <a:t>В5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808" y="8017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Най­ди­те зна­че­ние вы­ра­же­ния:  </a:t>
            </a: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                             ,</a:t>
            </a:r>
            <a:r>
              <a:rPr lang="ru-RU" dirty="0"/>
              <a:t> если</a:t>
            </a: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 </a:t>
            </a:r>
            <a:r>
              <a:rPr lang="ru-RU" dirty="0" smtClean="0"/>
              <a:t>Вы­пол­ним </a:t>
            </a:r>
            <a:r>
              <a:rPr lang="ru-RU" dirty="0"/>
              <a:t>пре­об­ра­зо­ва­ния:</a:t>
            </a:r>
          </a:p>
          <a:p>
            <a:pPr marL="0" indent="0">
              <a:buNone/>
            </a:pPr>
            <a:endParaRPr lang="ru-RU" b="1" dirty="0">
              <a:solidFill>
                <a:srgbClr val="2860A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56672215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5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43825" y="4960197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pic>
        <p:nvPicPr>
          <p:cNvPr id="10" name="Рисунок 9" descr="http://reshuege.ru/formula/37/37b8e5501a20a72570ab6601ba5c778a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1377" y="1781147"/>
            <a:ext cx="968682" cy="984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reshuege.ru/formula/cd/cdae4182ee500f69cae6790b376b489fp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10234"/>
            <a:ext cx="7860840" cy="1725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://reshuege.ru/formula/bf/bfa04c9d37f2b9b6f7d0fe041e312a10p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36551"/>
            <a:ext cx="1610014" cy="5691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081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76"/>
            <a:ext cx="946448" cy="778098"/>
          </a:xfrm>
        </p:spPr>
        <p:txBody>
          <a:bodyPr/>
          <a:lstStyle/>
          <a:p>
            <a:r>
              <a:rPr lang="ru-RU" dirty="0" smtClean="0"/>
              <a:t>В6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8362758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6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5143077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17114"/>
            <a:ext cx="9046408" cy="4525963"/>
          </a:xfrm>
        </p:spPr>
        <p:txBody>
          <a:bodyPr/>
          <a:lstStyle/>
          <a:p>
            <a:r>
              <a:rPr lang="ru-RU" dirty="0">
                <a:solidFill>
                  <a:srgbClr val="4E086E"/>
                </a:solidFill>
              </a:rPr>
              <a:t>На день рож­де­ния по­ла­га­ет­ся да­рить </a:t>
            </a:r>
            <a:endParaRPr lang="ru-RU" dirty="0" smtClean="0">
              <a:solidFill>
                <a:srgbClr val="4E086E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4E086E"/>
                </a:solidFill>
              </a:rPr>
              <a:t>букет </a:t>
            </a:r>
            <a:r>
              <a:rPr lang="ru-RU" dirty="0">
                <a:solidFill>
                  <a:srgbClr val="4E086E"/>
                </a:solidFill>
              </a:rPr>
              <a:t>из нечётного числа цве­тов. Хри­зан­те­мы стоят 50 руб­лей за штуку. У Вани есть 500 руб­лей. Из ка­ко­го наи­боль­ше­го числа хри­зан­тем он может ку­пить букет Маше на день рож­де­ния</a:t>
            </a:r>
            <a:r>
              <a:rPr lang="ru-RU" dirty="0" smtClean="0">
                <a:solidFill>
                  <a:srgbClr val="4E086E"/>
                </a:solidFill>
              </a:rPr>
              <a:t>?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Решение:  </a:t>
            </a:r>
            <a:r>
              <a:rPr lang="ru-RU" dirty="0" smtClean="0"/>
              <a:t>Раз­де­лим </a:t>
            </a:r>
            <a:r>
              <a:rPr lang="ru-RU" dirty="0"/>
              <a:t>500 руб. на 50 руб.:</a:t>
            </a:r>
          </a:p>
          <a:p>
            <a:pPr marL="0" indent="0">
              <a:buNone/>
            </a:pPr>
            <a:r>
              <a:rPr lang="ru-RU" dirty="0" smtClean="0"/>
              <a:t>                   </a:t>
            </a:r>
          </a:p>
          <a:p>
            <a:pPr marL="0" indent="0">
              <a:buNone/>
            </a:pPr>
            <a:r>
              <a:rPr lang="ru-RU" dirty="0" smtClean="0"/>
              <a:t>Тем </a:t>
            </a:r>
            <a:r>
              <a:rPr lang="ru-RU" dirty="0"/>
              <a:t>самым, можно будет ку­пить 9 хри­зан­тем.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1" name="Рисунок 10" descr="http://reshuege.ru/formula/84/842e24dc3cd8b164b0cc2cb8d27c71b6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07299"/>
            <a:ext cx="1159954" cy="6650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094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44"/>
            <a:ext cx="936104" cy="797356"/>
          </a:xfrm>
        </p:spPr>
        <p:txBody>
          <a:bodyPr/>
          <a:lstStyle/>
          <a:p>
            <a:r>
              <a:rPr lang="ru-RU" dirty="0" smtClean="0"/>
              <a:t>В7</a:t>
            </a:r>
            <a:endParaRPr lang="ru-RU" dirty="0"/>
          </a:p>
        </p:txBody>
      </p:sp>
      <p:pic>
        <p:nvPicPr>
          <p:cNvPr id="4" name="Рисунок 3" descr="http://math.reshuege.ru/img/math.pn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925"/>
          <a:stretch/>
        </p:blipFill>
        <p:spPr bwMode="auto">
          <a:xfrm>
            <a:off x="6660232" y="43814"/>
            <a:ext cx="2493680" cy="1152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327743"/>
            <a:ext cx="1978025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28116462"/>
              </p:ext>
            </p:extLst>
          </p:nvPr>
        </p:nvGraphicFramePr>
        <p:xfrm>
          <a:off x="2411760" y="5730491"/>
          <a:ext cx="6453192" cy="65659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928694"/>
                <a:gridCol w="785818"/>
                <a:gridCol w="705435"/>
                <a:gridCol w="806649"/>
                <a:gridCol w="806649"/>
                <a:gridCol w="806649"/>
                <a:gridCol w="806649"/>
                <a:gridCol w="806649"/>
              </a:tblGrid>
              <a:tr h="65659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7</a:t>
                      </a:r>
                      <a:endParaRPr lang="ru-RU" sz="36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3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67744" y="4850689"/>
            <a:ext cx="14478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107504" y="620282"/>
            <a:ext cx="8579296" cy="5505881"/>
          </a:xfrm>
        </p:spPr>
        <p:txBody>
          <a:bodyPr/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Най­ди­те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ко­рень урав­не­ния</a:t>
            </a: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lang="ru-RU" b="1" dirty="0">
                <a:solidFill>
                  <a:srgbClr val="2860A4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reshuege.ru/formula/9f/9f9ca9a999d5e713ace76d0eb9a70076p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77454"/>
            <a:ext cx="3025457" cy="68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http://reshuege.ru/formula/e6/e6e437d7798531dafb83a95d44930b43p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388" t="-1" r="44208" b="-13888"/>
          <a:stretch/>
        </p:blipFill>
        <p:spPr bwMode="auto">
          <a:xfrm>
            <a:off x="179512" y="2348880"/>
            <a:ext cx="8272199" cy="11579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5" name="Рисунок 14" descr="http://reshuege.ru/formula/e6/e6e437d7798531dafb83a95d44930b43p.pn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290" t="-11562" r="-3235" b="-16017"/>
          <a:stretch/>
        </p:blipFill>
        <p:spPr bwMode="auto">
          <a:xfrm>
            <a:off x="179512" y="3493883"/>
            <a:ext cx="6696744" cy="11687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23840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2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Тема23</Template>
  <TotalTime>227</TotalTime>
  <Words>976</Words>
  <Application>Microsoft Office PowerPoint</Application>
  <PresentationFormat>Экран (4:3)</PresentationFormat>
  <Paragraphs>284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Тема23</vt:lpstr>
      <vt:lpstr>Слайд 1</vt:lpstr>
      <vt:lpstr>B 1 </vt:lpstr>
      <vt:lpstr>В2</vt:lpstr>
      <vt:lpstr>В3</vt:lpstr>
      <vt:lpstr>В3</vt:lpstr>
      <vt:lpstr>В4</vt:lpstr>
      <vt:lpstr>В5</vt:lpstr>
      <vt:lpstr>В6</vt:lpstr>
      <vt:lpstr>В7</vt:lpstr>
      <vt:lpstr>В8</vt:lpstr>
      <vt:lpstr>В8</vt:lpstr>
      <vt:lpstr>В9</vt:lpstr>
      <vt:lpstr>В9</vt:lpstr>
      <vt:lpstr>В10</vt:lpstr>
      <vt:lpstr>В10</vt:lpstr>
      <vt:lpstr>В11</vt:lpstr>
      <vt:lpstr>В11</vt:lpstr>
      <vt:lpstr>В12</vt:lpstr>
      <vt:lpstr>В12</vt:lpstr>
      <vt:lpstr>В13</vt:lpstr>
      <vt:lpstr>В13</vt:lpstr>
      <vt:lpstr>В14</vt:lpstr>
      <vt:lpstr>В14</vt:lpstr>
      <vt:lpstr>В15</vt:lpstr>
      <vt:lpstr>В16</vt:lpstr>
      <vt:lpstr>В16</vt:lpstr>
      <vt:lpstr>В17</vt:lpstr>
      <vt:lpstr>В17</vt:lpstr>
      <vt:lpstr>В18</vt:lpstr>
      <vt:lpstr>В18</vt:lpstr>
      <vt:lpstr>В19</vt:lpstr>
      <vt:lpstr>В20</vt:lpstr>
      <vt:lpstr>В20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ГАЛИНА</dc:title>
  <dc:creator>K304</dc:creator>
  <cp:lastModifiedBy>1</cp:lastModifiedBy>
  <cp:revision>26</cp:revision>
  <dcterms:created xsi:type="dcterms:W3CDTF">2015-01-28T03:13:37Z</dcterms:created>
  <dcterms:modified xsi:type="dcterms:W3CDTF">2016-10-14T05:17:36Z</dcterms:modified>
  <cp:category>ЕГЭ</cp:category>
  <cp:contentStatus>БАЗОВЫЙ</cp:contentStatus>
</cp:coreProperties>
</file>