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72" r:id="rId8"/>
    <p:sldId id="265" r:id="rId9"/>
    <p:sldId id="267" r:id="rId10"/>
    <p:sldId id="268" r:id="rId11"/>
    <p:sldId id="271" r:id="rId12"/>
    <p:sldId id="269" r:id="rId13"/>
    <p:sldId id="259" r:id="rId14"/>
    <p:sldId id="26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7BE3-5FE0-49E5-BF34-3D953B49206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BCBA1-0959-4F15-8F12-9B4766980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6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CBA1-0959-4F15-8F12-9B476698039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0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tx2"/>
                </a:solidFill>
                <a:latin typeface="+mn-lt"/>
                <a:cs typeface="+mn-cs"/>
              </a:rPr>
              <a:t>LOGO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2"/>
                </a:solidFill>
                <a:latin typeface="+mn-lt"/>
                <a:cs typeface="+mn-cs"/>
              </a:rPr>
              <a:t>“ Add your company slogan ”</a:t>
            </a:r>
          </a:p>
        </p:txBody>
      </p:sp>
      <p:pic>
        <p:nvPicPr>
          <p:cNvPr id="6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27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3B4C6A27-EB19-4985-9557-847A1F3A13D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fld id="{D85EF810-BC80-4BC4-A2CA-BEB0CBAF7C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itchFamily="2" charset="0"/>
              </a:rPr>
              <a:t>Климатообразующие</a:t>
            </a:r>
            <a:br>
              <a:rPr lang="ru-RU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itchFamily="2" charset="0"/>
              </a:rPr>
            </a:br>
            <a:r>
              <a:rPr lang="ru-RU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dventure" pitchFamily="2" charset="0"/>
              </a:rPr>
              <a:t> факторы</a:t>
            </a:r>
            <a:endParaRPr lang="ru-RU" sz="4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4869160"/>
            <a:ext cx="5181600" cy="457200"/>
          </a:xfrm>
        </p:spPr>
        <p:txBody>
          <a:bodyPr/>
          <a:lstStyle/>
          <a:p>
            <a:r>
              <a:rPr lang="ru-RU" dirty="0" smtClean="0"/>
              <a:t>Урок географии, 8 класс</a:t>
            </a:r>
          </a:p>
          <a:p>
            <a:r>
              <a:rPr lang="ru-RU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рельефа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2400" dirty="0" smtClean="0"/>
              <a:t>На пути ветров с Тихого океана встают дальневосточные хребты </a:t>
            </a:r>
            <a:r>
              <a:rPr lang="ru-RU" sz="2400" dirty="0" err="1" smtClean="0"/>
              <a:t>Джугджур</a:t>
            </a:r>
            <a:r>
              <a:rPr lang="ru-RU" sz="2400" dirty="0" smtClean="0"/>
              <a:t>, Сихотэ-Алинь, Срединный и др.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 smtClean="0"/>
              <a:t>Северные берега России низменны, поэтому северо-восточный ветер проникает в глубь территории беспрепятственно.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 smtClean="0"/>
              <a:t>Единственной преградой на пути Атлантический воздушных масс являются Уральские горы (к западу от них узкая полоса влажности)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720"/>
            <a:ext cx="903198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размеров страны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628650" algn="just">
              <a:buBlip>
                <a:blip r:embed="rId2"/>
              </a:buBlip>
            </a:pPr>
            <a:r>
              <a:rPr lang="ru-RU" dirty="0" smtClean="0"/>
              <a:t>Удаленность центральных районов от океана приводят к континентальности  климата (мало осадков, увеличение разницы между летними и зимними температурами)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0638" algn="ctr">
              <a:buNone/>
            </a:pPr>
            <a:endParaRPr lang="ru-RU" dirty="0" smtClean="0"/>
          </a:p>
          <a:p>
            <a:pPr indent="20638" algn="ctr">
              <a:buNone/>
            </a:pPr>
            <a:endParaRPr lang="ru-RU" dirty="0" smtClean="0"/>
          </a:p>
          <a:p>
            <a:pPr indent="20638" algn="ctr">
              <a:buNone/>
            </a:pPr>
            <a:r>
              <a:rPr lang="ru-RU" sz="4000" dirty="0" smtClean="0">
                <a:hlinkClick r:id="rId2" action="ppaction://hlinksldjump"/>
              </a:rPr>
              <a:t>Климат</a:t>
            </a:r>
            <a:r>
              <a:rPr lang="ru-RU" sz="4000" dirty="0" smtClean="0"/>
              <a:t>- многолетний режим погоды, характерный для данной местности</a:t>
            </a:r>
          </a:p>
          <a:p>
            <a:pPr indent="20638" algn="ctr"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1600"/>
          </a:xfrm>
        </p:spPr>
        <p:txBody>
          <a:bodyPr/>
          <a:lstStyle/>
          <a:p>
            <a:pPr indent="373063" algn="ctr">
              <a:buNone/>
            </a:pPr>
            <a:r>
              <a:rPr lang="ru-RU" sz="2800" dirty="0" smtClean="0">
                <a:hlinkClick r:id="rId3" action="ppaction://hlinksldjump"/>
              </a:rPr>
              <a:t>Орографические осадки </a:t>
            </a:r>
            <a:r>
              <a:rPr lang="ru-RU" sz="2800" dirty="0" smtClean="0"/>
              <a:t>- </a:t>
            </a:r>
            <a:r>
              <a:rPr lang="ru-RU" sz="2800" dirty="0" err="1" smtClean="0"/>
              <a:t>осадки</a:t>
            </a:r>
            <a:r>
              <a:rPr lang="ru-RU" sz="2800" dirty="0" smtClean="0"/>
              <a:t>, выпадающие под влиянием рельефа местности, напр. при восхождении воздушного течения по горному склону и при связанном с этим облакообразовании. Часто осадки, по происхождению фронтальные, могут лишь усиливаться </a:t>
            </a:r>
            <a:r>
              <a:rPr lang="ru-RU" sz="2800" dirty="0" err="1" smtClean="0"/>
              <a:t>орографически</a:t>
            </a:r>
            <a:r>
              <a:rPr lang="ru-RU" sz="2800" dirty="0" smtClean="0"/>
              <a:t>. Конвективные осадки также могут усиливаться над возвышенностями в связи с усилением восходящих движений воздуха над склонами.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73063">
              <a:buNone/>
            </a:pPr>
            <a:endParaRPr lang="ru-RU" dirty="0" smtClean="0"/>
          </a:p>
          <a:p>
            <a:pPr indent="373063">
              <a:buNone/>
            </a:pPr>
            <a:endParaRPr lang="ru-RU" dirty="0" smtClean="0"/>
          </a:p>
          <a:p>
            <a:pPr indent="373063">
              <a:buNone/>
            </a:pPr>
            <a:endParaRPr lang="ru-RU" dirty="0" smtClean="0"/>
          </a:p>
          <a:p>
            <a:pPr indent="373063" algn="ctr">
              <a:buNone/>
            </a:pPr>
            <a:r>
              <a:rPr lang="ru-RU" dirty="0" smtClean="0">
                <a:hlinkClick r:id="rId2" action="ppaction://hlinksldjump"/>
              </a:rPr>
              <a:t>Солнечная радиация </a:t>
            </a:r>
            <a:r>
              <a:rPr lang="ru-RU" dirty="0" smtClean="0"/>
              <a:t>– вся  совокупность солнечного излучения (теплового и светового)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dirty="0" smtClean="0">
                <a:ln w="50800"/>
                <a:solidFill>
                  <a:schemeClr val="bg1">
                    <a:shade val="50000"/>
                  </a:schemeClr>
                </a:solidFill>
                <a:latin typeface="RoscherkDL" pitchFamily="2" charset="0"/>
              </a:rPr>
              <a:t>Цель урока:</a:t>
            </a:r>
            <a:endParaRPr lang="ru-RU" sz="5400" dirty="0">
              <a:ln w="50800"/>
              <a:solidFill>
                <a:schemeClr val="bg1">
                  <a:shade val="50000"/>
                </a:schemeClr>
              </a:solidFill>
              <a:latin typeface="RoscherkDL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1600"/>
          </a:xfrm>
        </p:spPr>
        <p:txBody>
          <a:bodyPr/>
          <a:lstStyle/>
          <a:p>
            <a:endParaRPr lang="ru-RU" b="1" dirty="0" smtClean="0">
              <a:latin typeface="Bolero script" pitchFamily="66" charset="0"/>
            </a:endParaRPr>
          </a:p>
          <a:p>
            <a:pPr algn="ctr"/>
            <a:r>
              <a:rPr lang="ru-RU" b="1" dirty="0" smtClean="0">
                <a:latin typeface="Bolero script" pitchFamily="66" charset="0"/>
              </a:rPr>
              <a:t>сформировать представления учащихся о климатообразующих факторах, солнечной и суммарной радиации и определить их влияние на климат страны</a:t>
            </a:r>
            <a:endParaRPr lang="ru-RU" b="1" dirty="0">
              <a:latin typeface="Bolero script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latin typeface="Bolero script" pitchFamily="66" charset="0"/>
              </a:rPr>
              <a:t>Что такое климат?</a:t>
            </a:r>
          </a:p>
          <a:p>
            <a:pPr algn="r">
              <a:buNone/>
            </a:pPr>
            <a:r>
              <a:rPr lang="ru-RU" sz="4400" b="1" dirty="0" smtClean="0">
                <a:latin typeface="Bolero script" pitchFamily="66" charset="0"/>
                <a:hlinkClick r:id="rId2" action="ppaction://hlinksldjump"/>
              </a:rPr>
              <a:t>ответ</a:t>
            </a:r>
            <a:endParaRPr lang="ru-RU" sz="4400" b="1" dirty="0" smtClean="0">
              <a:latin typeface="Bolero script" pitchFamily="66" charset="0"/>
            </a:endParaRPr>
          </a:p>
          <a:p>
            <a:r>
              <a:rPr lang="ru-RU" sz="4400" b="1" dirty="0" smtClean="0">
                <a:latin typeface="Bolero script" pitchFamily="66" charset="0"/>
              </a:rPr>
              <a:t>Какие осадки называют орографическими?</a:t>
            </a:r>
          </a:p>
          <a:p>
            <a:pPr algn="r">
              <a:buNone/>
            </a:pPr>
            <a:r>
              <a:rPr lang="ru-RU" sz="4400" b="1" dirty="0" smtClean="0">
                <a:latin typeface="Bolero script" pitchFamily="66" charset="0"/>
                <a:hlinkClick r:id="rId3" action="ppaction://hlinksldjump"/>
              </a:rPr>
              <a:t>ответ</a:t>
            </a:r>
            <a:endParaRPr lang="ru-RU" sz="4400" b="1" dirty="0" smtClean="0">
              <a:latin typeface="Bolero script" pitchFamily="66" charset="0"/>
            </a:endParaRPr>
          </a:p>
          <a:p>
            <a:pPr>
              <a:buNone/>
            </a:pPr>
            <a:endParaRPr lang="ru-RU" sz="4400" b="1" dirty="0">
              <a:latin typeface="Annabelle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dirty="0" smtClean="0">
                <a:ln w="50800"/>
                <a:solidFill>
                  <a:schemeClr val="bg1">
                    <a:shade val="50000"/>
                  </a:schemeClr>
                </a:solidFill>
                <a:latin typeface="RoscherkDL" pitchFamily="2" charset="0"/>
              </a:rPr>
              <a:t>ВОПРОСЫ:</a:t>
            </a:r>
            <a:endParaRPr lang="ru-RU" sz="5400" dirty="0">
              <a:ln w="50800"/>
              <a:solidFill>
                <a:schemeClr val="bg1">
                  <a:shade val="50000"/>
                </a:schemeClr>
              </a:solidFill>
              <a:latin typeface="RoscherkDL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географическая широта</a:t>
            </a:r>
          </a:p>
          <a:p>
            <a:r>
              <a:rPr lang="ru-RU" dirty="0" smtClean="0">
                <a:latin typeface="Times New Roman" pitchFamily="18" charset="0"/>
              </a:rPr>
              <a:t>размер площади</a:t>
            </a:r>
          </a:p>
          <a:p>
            <a:r>
              <a:rPr lang="ru-RU" dirty="0" smtClean="0">
                <a:latin typeface="Times New Roman" pitchFamily="18" charset="0"/>
              </a:rPr>
              <a:t>атмосферная циркуляция</a:t>
            </a:r>
          </a:p>
          <a:p>
            <a:r>
              <a:rPr lang="ru-RU" dirty="0" smtClean="0">
                <a:latin typeface="Times New Roman" pitchFamily="18" charset="0"/>
              </a:rPr>
              <a:t>характер подстилающей поверхности: рельеф, изрезанность побережья, удаленность от океанов и морей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RoscherkDL" pitchFamily="2" charset="0"/>
                <a:ea typeface="+mj-ea"/>
                <a:cs typeface="+mj-cs"/>
              </a:rPr>
              <a:t>Климатообразующие факторы</a:t>
            </a:r>
            <a:endParaRPr kumimoji="0" lang="ru-RU" sz="4800" b="1" i="0" u="none" strike="noStrike" kern="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RoscherkDL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широтного 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</a:rPr>
              <a:t>Географическая широта: от нее зависит количество солнечных лучей поступающих на поверхность земли. При движении с севера на юг  количество солнечной радиации, получаемое территорией, увеличивается.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расположена в пределах 3-х климатических поясов: арктического, субарктического, умеренного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>
                <a:ln/>
                <a:solidFill>
                  <a:schemeClr val="accent3"/>
                </a:solidFill>
                <a:latin typeface="Times New Roman" pitchFamily="18" charset="0"/>
                <a:hlinkClick r:id="rId2" action="ppaction://hlinksldjump"/>
              </a:rPr>
              <a:t>Солнечная радиация- </a:t>
            </a:r>
            <a:r>
              <a:rPr lang="ru-RU" dirty="0" smtClean="0">
                <a:ln/>
                <a:solidFill>
                  <a:schemeClr val="accent3"/>
                </a:solidFill>
                <a:latin typeface="Times New Roman" pitchFamily="18" charset="0"/>
              </a:rPr>
              <a:t>излучение солнцем тепла и света</a:t>
            </a:r>
            <a:endParaRPr lang="ru-RU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83968" y="1484784"/>
            <a:ext cx="4464496" cy="4771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 algn="ctr">
              <a:buBlip>
                <a:blip r:embed="rId4"/>
              </a:buBlip>
            </a:pPr>
            <a:r>
              <a:rPr lang="ru-RU" sz="3600" dirty="0" smtClean="0"/>
              <a:t>Прямая радиация</a:t>
            </a:r>
          </a:p>
          <a:p>
            <a:pPr marL="452438" indent="-452438" algn="ctr">
              <a:buBlip>
                <a:blip r:embed="rId4"/>
              </a:buBlip>
            </a:pPr>
            <a:r>
              <a:rPr lang="ru-RU" sz="3600" dirty="0" smtClean="0"/>
              <a:t>Рассеянная радиация</a:t>
            </a:r>
          </a:p>
          <a:p>
            <a:pPr marL="452438" indent="-452438" algn="ctr">
              <a:buBlip>
                <a:blip r:embed="rId4"/>
              </a:buBlip>
            </a:pPr>
            <a:r>
              <a:rPr lang="ru-RU" sz="3600" dirty="0" smtClean="0"/>
              <a:t>Суммарная радиация</a:t>
            </a:r>
          </a:p>
          <a:p>
            <a:pPr marL="452438" indent="-452438" algn="ctr">
              <a:buBlip>
                <a:blip r:embed="rId4"/>
              </a:buBlip>
            </a:pPr>
            <a:r>
              <a:rPr lang="ru-RU" sz="3600" dirty="0" smtClean="0"/>
              <a:t>Поглощающая радиация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957" y="1628800"/>
            <a:ext cx="893904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ветров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1600"/>
          </a:xfrm>
        </p:spPr>
        <p:txBody>
          <a:bodyPr/>
          <a:lstStyle/>
          <a:p>
            <a:pPr marL="0" indent="452438" algn="just">
              <a:buNone/>
            </a:pPr>
            <a:r>
              <a:rPr lang="ru-RU" sz="2400" b="1" dirty="0" smtClean="0"/>
              <a:t>Территория России находится в зоне                       3- постоянных ветров: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 в умеренных широтах – ветры западного переноса 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 smtClean="0"/>
              <a:t> на Дальнем Востоке – муссонный перенос (меняются дважды в год: летом дуют со стороны Тихого океана, зимой – с суши в сторону океана)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 smtClean="0"/>
              <a:t> северные берега находятся под воздействием северо-восточного переноса (со стороны Северного Ледовитого океана)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морей и океанов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211144" cy="5181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400" dirty="0" smtClean="0"/>
              <a:t>Западные ветра (преобладающие) дуют с Атлантического океана делают климат западной части России мягким и влажным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 smtClean="0"/>
              <a:t>Влажный воздух с Тихого океана связан с муссонными ветрами и действует на климат Дальнего Востока</a:t>
            </a:r>
          </a:p>
          <a:p>
            <a:pPr>
              <a:buNone/>
            </a:pP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 smtClean="0"/>
              <a:t>Северо-восточные ветра дуют с Северного Ледовитого океана делает климат сухим (на увлажнение климата не влияет)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91</TotalTime>
  <Words>392</Words>
  <Application>Microsoft Office PowerPoint</Application>
  <PresentationFormat>Экран (4:3)</PresentationFormat>
  <Paragraphs>55</Paragraphs>
  <Slides>15</Slides>
  <Notes>1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Adventure</vt:lpstr>
      <vt:lpstr>Annabelle</vt:lpstr>
      <vt:lpstr>Arial</vt:lpstr>
      <vt:lpstr>Bolero script</vt:lpstr>
      <vt:lpstr>Calibri</vt:lpstr>
      <vt:lpstr>RoscherkDL</vt:lpstr>
      <vt:lpstr>Times New Roman</vt:lpstr>
      <vt:lpstr>Wingdings</vt:lpstr>
      <vt:lpstr>Тема2</vt:lpstr>
      <vt:lpstr>Климатообразующие  факторы</vt:lpstr>
      <vt:lpstr>Цель урока:</vt:lpstr>
      <vt:lpstr>ВОПРОСЫ:</vt:lpstr>
      <vt:lpstr>Презентация PowerPoint</vt:lpstr>
      <vt:lpstr>Влияние широтного положения</vt:lpstr>
      <vt:lpstr>Солнечная радиация- излучение солнцем тепла и света</vt:lpstr>
      <vt:lpstr>Презентация PowerPoint</vt:lpstr>
      <vt:lpstr>Влияние ветров</vt:lpstr>
      <vt:lpstr>Влияние морей и океанов</vt:lpstr>
      <vt:lpstr>Влияние рельефа</vt:lpstr>
      <vt:lpstr>Презентация PowerPoint</vt:lpstr>
      <vt:lpstr>Влияние размеров страны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Климатообразующие  факторы</dc:title>
  <dc:creator>1</dc:creator>
  <cp:lastModifiedBy>Пользователь</cp:lastModifiedBy>
  <cp:revision>12</cp:revision>
  <dcterms:created xsi:type="dcterms:W3CDTF">2011-10-13T16:36:13Z</dcterms:created>
  <dcterms:modified xsi:type="dcterms:W3CDTF">2021-04-25T18:21:23Z</dcterms:modified>
</cp:coreProperties>
</file>