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61" r:id="rId5"/>
    <p:sldId id="262" r:id="rId6"/>
    <p:sldId id="263" r:id="rId7"/>
    <p:sldId id="272" r:id="rId8"/>
    <p:sldId id="265" r:id="rId9"/>
    <p:sldId id="267" r:id="rId10"/>
    <p:sldId id="268" r:id="rId11"/>
    <p:sldId id="271" r:id="rId12"/>
    <p:sldId id="269" r:id="rId13"/>
    <p:sldId id="259" r:id="rId14"/>
    <p:sldId id="260" r:id="rId15"/>
    <p:sldId id="26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17BE3-5FE0-49E5-BF34-3D953B49206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BCBA1-0959-4F15-8F12-9B47669803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069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BCBA1-0959-4F15-8F12-9B476698039B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506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lt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0"/>
          <p:cNvSpPr txBox="1">
            <a:spLocks noChangeArrowheads="1"/>
          </p:cNvSpPr>
          <p:nvPr/>
        </p:nvSpPr>
        <p:spPr bwMode="gray">
          <a:xfrm>
            <a:off x="7391400" y="6096000"/>
            <a:ext cx="1384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i="1">
                <a:solidFill>
                  <a:schemeClr val="tx2"/>
                </a:solidFill>
                <a:latin typeface="+mn-lt"/>
                <a:cs typeface="+mn-cs"/>
              </a:rPr>
              <a:t>LOGO</a:t>
            </a:r>
          </a:p>
        </p:txBody>
      </p:sp>
      <p:sp>
        <p:nvSpPr>
          <p:cNvPr id="5" name="Text Box 21"/>
          <p:cNvSpPr txBox="1">
            <a:spLocks noChangeArrowheads="1"/>
          </p:cNvSpPr>
          <p:nvPr/>
        </p:nvSpPr>
        <p:spPr bwMode="gray">
          <a:xfrm>
            <a:off x="5486400" y="304800"/>
            <a:ext cx="3276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>
                <a:solidFill>
                  <a:schemeClr val="bg2"/>
                </a:solidFill>
                <a:latin typeface="+mn-lt"/>
                <a:cs typeface="+mn-cs"/>
              </a:rPr>
              <a:t>“ Add your company slogan ”</a:t>
            </a:r>
          </a:p>
        </p:txBody>
      </p:sp>
      <p:pic>
        <p:nvPicPr>
          <p:cNvPr id="6" name="Picture 25" descr="cub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838200"/>
            <a:ext cx="3638550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886200" y="3124200"/>
            <a:ext cx="5257800" cy="838200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3962400" y="3810000"/>
            <a:ext cx="5181600" cy="457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gray">
          <a:xfrm>
            <a:off x="457200" y="661035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fld id="{3B4C6A27-EB19-4985-9557-847A1F3A13D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 bwMode="gray">
          <a:xfrm>
            <a:off x="6553200" y="661035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fld id="{D85EF810-BC80-4BC4-A2CA-BEB0CBAF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4C6A27-EB19-4985-9557-847A1F3A13D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EF810-BC80-4BC4-A2CA-BEB0CBAF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6019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6019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4C6A27-EB19-4985-9557-847A1F3A13D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EF810-BC80-4BC4-A2CA-BEB0CBAF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4C6A27-EB19-4985-9557-847A1F3A13D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EF810-BC80-4BC4-A2CA-BEB0CBAF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4C6A27-EB19-4985-9557-847A1F3A13D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EF810-BC80-4BC4-A2CA-BEB0CBAF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4C6A27-EB19-4985-9557-847A1F3A13D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EF810-BC80-4BC4-A2CA-BEB0CBAF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4C6A27-EB19-4985-9557-847A1F3A13D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EF810-BC80-4BC4-A2CA-BEB0CBAF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4C6A27-EB19-4985-9557-847A1F3A13D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EF810-BC80-4BC4-A2CA-BEB0CBAF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4C6A27-EB19-4985-9557-847A1F3A13D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EF810-BC80-4BC4-A2CA-BEB0CBAF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4C6A27-EB19-4985-9557-847A1F3A13D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EF810-BC80-4BC4-A2CA-BEB0CBAF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4C6A27-EB19-4985-9557-847A1F3A13D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EF810-BC80-4BC4-A2CA-BEB0CBAF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Rectangle 27"/>
          <p:cNvSpPr>
            <a:spLocks noChangeArrowheads="1"/>
          </p:cNvSpPr>
          <p:nvPr/>
        </p:nvSpPr>
        <p:spPr bwMode="gray">
          <a:xfrm>
            <a:off x="0" y="381000"/>
            <a:ext cx="9144000" cy="6096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pic>
        <p:nvPicPr>
          <p:cNvPr id="1027" name="Picture 28" descr="p1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162800" y="152400"/>
            <a:ext cx="1371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457200" y="381000"/>
            <a:ext cx="6629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532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fld id="{3B4C6A27-EB19-4985-9557-847A1F3A13D0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5320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532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fld id="{D85EF810-BC80-4BC4-A2CA-BEB0CBAF7C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dventure" pitchFamily="2" charset="0"/>
              </a:rPr>
              <a:t>Климатообразующие</a:t>
            </a:r>
            <a:br>
              <a:rPr lang="ru-RU" sz="4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dventure" pitchFamily="2" charset="0"/>
              </a:rPr>
            </a:br>
            <a:r>
              <a:rPr lang="ru-RU" sz="4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dventure" pitchFamily="2" charset="0"/>
              </a:rPr>
              <a:t> факторы</a:t>
            </a:r>
            <a:endParaRPr lang="ru-RU" sz="440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dventure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62400" y="4869160"/>
            <a:ext cx="5181600" cy="457200"/>
          </a:xfrm>
        </p:spPr>
        <p:txBody>
          <a:bodyPr/>
          <a:lstStyle/>
          <a:p>
            <a:r>
              <a:rPr lang="ru-RU" dirty="0" smtClean="0"/>
              <a:t>Урок географии, 8 класс</a:t>
            </a:r>
          </a:p>
          <a:p>
            <a:r>
              <a:rPr lang="ru-RU" smtClean="0"/>
              <a:t>.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Влияние рельефа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ru-RU" sz="2400" dirty="0" smtClean="0"/>
              <a:t>На пути ветров с Тихого океана встают дальневосточные хребты </a:t>
            </a:r>
            <a:r>
              <a:rPr lang="ru-RU" sz="2400" dirty="0" err="1" smtClean="0"/>
              <a:t>Джугджур</a:t>
            </a:r>
            <a:r>
              <a:rPr lang="ru-RU" sz="2400" dirty="0" smtClean="0"/>
              <a:t>, Сихотэ-Алинь, Срединный и др.</a:t>
            </a:r>
          </a:p>
          <a:p>
            <a:pPr>
              <a:buNone/>
            </a:pPr>
            <a:endParaRPr lang="ru-RU" sz="2400" dirty="0" smtClean="0"/>
          </a:p>
          <a:p>
            <a:pPr>
              <a:buBlip>
                <a:blip r:embed="rId2"/>
              </a:buBlip>
            </a:pPr>
            <a:r>
              <a:rPr lang="ru-RU" sz="2400" dirty="0" smtClean="0"/>
              <a:t>Северные берега России низменны, поэтому северо-восточный ветер проникает в глубь территории беспрепятственно.</a:t>
            </a:r>
          </a:p>
          <a:p>
            <a:pPr>
              <a:buNone/>
            </a:pPr>
            <a:endParaRPr lang="ru-RU" sz="2400" dirty="0" smtClean="0"/>
          </a:p>
          <a:p>
            <a:pPr>
              <a:buBlip>
                <a:blip r:embed="rId2"/>
              </a:buBlip>
            </a:pPr>
            <a:r>
              <a:rPr lang="ru-RU" sz="2400" dirty="0" smtClean="0"/>
              <a:t>Единственной преградой на пути Атлантический воздушных масс являются Уральские горы (к западу от них узкая полоса влажности)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908720"/>
            <a:ext cx="9031985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Влияние размеров страны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8650" indent="-628650" algn="just">
              <a:buBlip>
                <a:blip r:embed="rId2"/>
              </a:buBlip>
            </a:pPr>
            <a:r>
              <a:rPr lang="ru-RU" dirty="0" smtClean="0"/>
              <a:t>Удаленность центральных районов от океана приводят к континентальности  климата (мало осадков, увеличение разницы между летними и зимними температурами)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0638" algn="ctr">
              <a:buNone/>
            </a:pPr>
            <a:endParaRPr lang="ru-RU" dirty="0" smtClean="0"/>
          </a:p>
          <a:p>
            <a:pPr indent="20638" algn="ctr">
              <a:buNone/>
            </a:pPr>
            <a:endParaRPr lang="ru-RU" dirty="0" smtClean="0"/>
          </a:p>
          <a:p>
            <a:pPr indent="20638" algn="ctr">
              <a:buNone/>
            </a:pPr>
            <a:r>
              <a:rPr lang="ru-RU" sz="4000" dirty="0" smtClean="0">
                <a:hlinkClick r:id="rId2" action="ppaction://hlinksldjump"/>
              </a:rPr>
              <a:t>Климат</a:t>
            </a:r>
            <a:r>
              <a:rPr lang="ru-RU" sz="4000" dirty="0" smtClean="0"/>
              <a:t>- многолетний режим погоды, характерный для данной местности</a:t>
            </a:r>
          </a:p>
          <a:p>
            <a:pPr indent="20638" algn="ctr">
              <a:buNone/>
            </a:pPr>
            <a:endParaRPr lang="ru-RU" dirty="0" smtClean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181600"/>
          </a:xfrm>
        </p:spPr>
        <p:txBody>
          <a:bodyPr/>
          <a:lstStyle/>
          <a:p>
            <a:pPr indent="373063" algn="ctr">
              <a:buNone/>
            </a:pPr>
            <a:r>
              <a:rPr lang="ru-RU" sz="2800" dirty="0" smtClean="0">
                <a:hlinkClick r:id="rId3" action="ppaction://hlinksldjump"/>
              </a:rPr>
              <a:t>Орографические осадки </a:t>
            </a:r>
            <a:r>
              <a:rPr lang="ru-RU" sz="2800" dirty="0" smtClean="0"/>
              <a:t>- </a:t>
            </a:r>
            <a:r>
              <a:rPr lang="ru-RU" sz="2800" dirty="0" err="1" smtClean="0"/>
              <a:t>осадки</a:t>
            </a:r>
            <a:r>
              <a:rPr lang="ru-RU" sz="2800" dirty="0" smtClean="0"/>
              <a:t>, выпадающие под влиянием рельефа местности, напр. при восхождении воздушного течения по горному склону и при связанном с этим облакообразовании. Часто осадки, по происхождению фронтальные, могут лишь усиливаться </a:t>
            </a:r>
            <a:r>
              <a:rPr lang="ru-RU" sz="2800" dirty="0" err="1" smtClean="0"/>
              <a:t>орографически</a:t>
            </a:r>
            <a:r>
              <a:rPr lang="ru-RU" sz="2800" dirty="0" smtClean="0"/>
              <a:t>. Конвективные осадки также могут усиливаться над возвышенностями в связи с усилением восходящих движений воздуха над склонами.</a:t>
            </a:r>
            <a:endParaRPr lang="ru-RU" sz="28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373063">
              <a:buNone/>
            </a:pPr>
            <a:endParaRPr lang="ru-RU" dirty="0" smtClean="0"/>
          </a:p>
          <a:p>
            <a:pPr indent="373063">
              <a:buNone/>
            </a:pPr>
            <a:endParaRPr lang="ru-RU" dirty="0" smtClean="0"/>
          </a:p>
          <a:p>
            <a:pPr indent="373063">
              <a:buNone/>
            </a:pPr>
            <a:endParaRPr lang="ru-RU" dirty="0" smtClean="0"/>
          </a:p>
          <a:p>
            <a:pPr indent="373063" algn="ctr">
              <a:buNone/>
            </a:pPr>
            <a:r>
              <a:rPr lang="ru-RU" dirty="0" smtClean="0">
                <a:hlinkClick r:id="rId2" action="ppaction://hlinksldjump"/>
              </a:rPr>
              <a:t>Солнечная радиация </a:t>
            </a:r>
            <a:r>
              <a:rPr lang="ru-RU" dirty="0" smtClean="0"/>
              <a:t>– вся  совокупность солнечного излучения (теплового и светового) 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5400" dirty="0" smtClean="0">
                <a:ln w="50800"/>
                <a:solidFill>
                  <a:schemeClr val="bg1">
                    <a:shade val="50000"/>
                  </a:schemeClr>
                </a:solidFill>
                <a:latin typeface="RoscherkDL" pitchFamily="2" charset="0"/>
              </a:rPr>
              <a:t>Цель урока:</a:t>
            </a:r>
            <a:endParaRPr lang="ru-RU" sz="5400" dirty="0">
              <a:ln w="50800"/>
              <a:solidFill>
                <a:schemeClr val="bg1">
                  <a:shade val="50000"/>
                </a:schemeClr>
              </a:solidFill>
              <a:latin typeface="RoscherkDL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81600"/>
          </a:xfrm>
        </p:spPr>
        <p:txBody>
          <a:bodyPr/>
          <a:lstStyle/>
          <a:p>
            <a:endParaRPr lang="ru-RU" b="1" dirty="0" smtClean="0">
              <a:latin typeface="Bolero script" pitchFamily="66" charset="0"/>
            </a:endParaRPr>
          </a:p>
          <a:p>
            <a:pPr algn="ctr"/>
            <a:r>
              <a:rPr lang="ru-RU" b="1" dirty="0" smtClean="0">
                <a:latin typeface="Bolero script" pitchFamily="66" charset="0"/>
              </a:rPr>
              <a:t>сформировать представления учащихся о климатообразующих факторах, солнечной и суммарной радиации и определить их влияние на климат страны</a:t>
            </a:r>
            <a:endParaRPr lang="ru-RU" b="1" dirty="0">
              <a:latin typeface="Bolero script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 smtClean="0">
                <a:latin typeface="Bolero script" pitchFamily="66" charset="0"/>
              </a:rPr>
              <a:t>Что такое климат?</a:t>
            </a:r>
          </a:p>
          <a:p>
            <a:pPr algn="r">
              <a:buNone/>
            </a:pPr>
            <a:r>
              <a:rPr lang="ru-RU" sz="4400" b="1" dirty="0" smtClean="0">
                <a:latin typeface="Bolero script" pitchFamily="66" charset="0"/>
                <a:hlinkClick r:id="rId2" action="ppaction://hlinksldjump"/>
              </a:rPr>
              <a:t>ответ</a:t>
            </a:r>
            <a:endParaRPr lang="ru-RU" sz="4400" b="1" dirty="0" smtClean="0">
              <a:latin typeface="Bolero script" pitchFamily="66" charset="0"/>
            </a:endParaRPr>
          </a:p>
          <a:p>
            <a:r>
              <a:rPr lang="ru-RU" sz="4400" b="1" dirty="0" smtClean="0">
                <a:latin typeface="Bolero script" pitchFamily="66" charset="0"/>
              </a:rPr>
              <a:t>Какие осадки называют орографическими?</a:t>
            </a:r>
          </a:p>
          <a:p>
            <a:pPr algn="r">
              <a:buNone/>
            </a:pPr>
            <a:r>
              <a:rPr lang="ru-RU" sz="4400" b="1" dirty="0" smtClean="0">
                <a:latin typeface="Bolero script" pitchFamily="66" charset="0"/>
                <a:hlinkClick r:id="rId3" action="ppaction://hlinksldjump"/>
              </a:rPr>
              <a:t>ответ</a:t>
            </a:r>
            <a:endParaRPr lang="ru-RU" sz="4400" b="1" dirty="0" smtClean="0">
              <a:latin typeface="Bolero script" pitchFamily="66" charset="0"/>
            </a:endParaRPr>
          </a:p>
          <a:p>
            <a:pPr>
              <a:buNone/>
            </a:pPr>
            <a:endParaRPr lang="ru-RU" sz="4400" b="1" dirty="0">
              <a:latin typeface="Annabelle" pitchFamily="66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5400" dirty="0" smtClean="0">
                <a:ln w="50800"/>
                <a:solidFill>
                  <a:schemeClr val="bg1">
                    <a:shade val="50000"/>
                  </a:schemeClr>
                </a:solidFill>
                <a:latin typeface="RoscherkDL" pitchFamily="2" charset="0"/>
              </a:rPr>
              <a:t>ВОПРОСЫ:</a:t>
            </a:r>
            <a:endParaRPr lang="ru-RU" sz="5400" dirty="0">
              <a:ln w="50800"/>
              <a:solidFill>
                <a:schemeClr val="bg1">
                  <a:shade val="50000"/>
                </a:schemeClr>
              </a:solidFill>
              <a:latin typeface="RoscherkDL" pitchFamily="2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</a:rPr>
              <a:t>географическая широта</a:t>
            </a:r>
          </a:p>
          <a:p>
            <a:r>
              <a:rPr lang="ru-RU" dirty="0" smtClean="0">
                <a:latin typeface="Times New Roman" pitchFamily="18" charset="0"/>
              </a:rPr>
              <a:t>размер площади</a:t>
            </a:r>
          </a:p>
          <a:p>
            <a:r>
              <a:rPr lang="ru-RU" dirty="0" smtClean="0">
                <a:latin typeface="Times New Roman" pitchFamily="18" charset="0"/>
              </a:rPr>
              <a:t>атмосферная циркуляция</a:t>
            </a:r>
          </a:p>
          <a:p>
            <a:r>
              <a:rPr lang="ru-RU" dirty="0" smtClean="0">
                <a:latin typeface="Times New Roman" pitchFamily="18" charset="0"/>
              </a:rPr>
              <a:t>характер подстилающей поверхности: рельеф, изрезанность побережья, удаленность от океанов и морей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white">
          <a:xfrm>
            <a:off x="457200" y="381000"/>
            <a:ext cx="6629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0" cap="none" spc="0" normalizeH="0" baseline="0" noProof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uLnTx/>
                <a:uFillTx/>
                <a:latin typeface="RoscherkDL" pitchFamily="2" charset="0"/>
                <a:ea typeface="+mj-ea"/>
                <a:cs typeface="+mj-cs"/>
              </a:rPr>
              <a:t>Климатообразующие факторы</a:t>
            </a:r>
            <a:endParaRPr kumimoji="0" lang="ru-RU" sz="4800" b="1" i="0" u="none" strike="noStrike" kern="0" cap="none" spc="0" normalizeH="0" baseline="0" noProof="0" dirty="0">
              <a:ln w="50800"/>
              <a:solidFill>
                <a:schemeClr val="bg1">
                  <a:shade val="50000"/>
                </a:schemeClr>
              </a:solidFill>
              <a:effectLst/>
              <a:uLnTx/>
              <a:uFillTx/>
              <a:latin typeface="RoscherkDL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Влияние широтного положения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</a:rPr>
              <a:t>Географическая широта: от нее зависит количество солнечных лучей поступающих на поверхность земли. При движении с севера на юг  количество солнечной радиации, получаемое территорией, увеличивается.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Россия расположена в пределах 3-х климатических поясов: арктического, субарктического, умеренного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dirty="0" smtClean="0">
                <a:ln/>
                <a:solidFill>
                  <a:schemeClr val="accent3"/>
                </a:solidFill>
                <a:latin typeface="Times New Roman" pitchFamily="18" charset="0"/>
                <a:hlinkClick r:id="rId2" action="ppaction://hlinksldjump"/>
              </a:rPr>
              <a:t>Солнечная радиация- </a:t>
            </a:r>
            <a:r>
              <a:rPr lang="ru-RU" dirty="0" smtClean="0">
                <a:ln/>
                <a:solidFill>
                  <a:schemeClr val="accent3"/>
                </a:solidFill>
                <a:latin typeface="Times New Roman" pitchFamily="18" charset="0"/>
              </a:rPr>
              <a:t>излучение солнцем тепла и света</a:t>
            </a:r>
            <a:endParaRPr lang="ru-RU" dirty="0">
              <a:ln/>
              <a:solidFill>
                <a:schemeClr val="accent3"/>
              </a:solidFill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283968" y="1484784"/>
            <a:ext cx="4464496" cy="47719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51520" y="1412776"/>
            <a:ext cx="388843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2438" indent="-452438" algn="ctr">
              <a:buBlip>
                <a:blip r:embed="rId4"/>
              </a:buBlip>
            </a:pPr>
            <a:r>
              <a:rPr lang="ru-RU" sz="3600" dirty="0" smtClean="0"/>
              <a:t>Прямая радиация</a:t>
            </a:r>
          </a:p>
          <a:p>
            <a:pPr marL="452438" indent="-452438" algn="ctr">
              <a:buBlip>
                <a:blip r:embed="rId4"/>
              </a:buBlip>
            </a:pPr>
            <a:r>
              <a:rPr lang="ru-RU" sz="3600" dirty="0" smtClean="0"/>
              <a:t>Рассеянная радиация</a:t>
            </a:r>
          </a:p>
          <a:p>
            <a:pPr marL="452438" indent="-452438" algn="ctr">
              <a:buBlip>
                <a:blip r:embed="rId4"/>
              </a:buBlip>
            </a:pPr>
            <a:r>
              <a:rPr lang="ru-RU" sz="3600" dirty="0" smtClean="0"/>
              <a:t>Суммарная радиация</a:t>
            </a:r>
          </a:p>
          <a:p>
            <a:pPr marL="452438" indent="-452438" algn="ctr">
              <a:buBlip>
                <a:blip r:embed="rId4"/>
              </a:buBlip>
            </a:pPr>
            <a:r>
              <a:rPr lang="ru-RU" sz="3600" dirty="0" smtClean="0"/>
              <a:t>Поглощающая радиация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4957" y="1628800"/>
            <a:ext cx="8939043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Влияние ветров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81600"/>
          </a:xfrm>
        </p:spPr>
        <p:txBody>
          <a:bodyPr/>
          <a:lstStyle/>
          <a:p>
            <a:pPr marL="0" indent="452438" algn="just">
              <a:buNone/>
            </a:pPr>
            <a:r>
              <a:rPr lang="ru-RU" sz="2400" b="1" dirty="0" smtClean="0"/>
              <a:t>Территория России находится в зоне                       3- постоянных ветров:</a:t>
            </a:r>
          </a:p>
          <a:p>
            <a:pPr>
              <a:buBlip>
                <a:blip r:embed="rId2"/>
              </a:buBlip>
            </a:pPr>
            <a:r>
              <a:rPr lang="ru-RU" sz="2400" dirty="0" smtClean="0"/>
              <a:t> в умеренных широтах – ветры западного переноса </a:t>
            </a:r>
          </a:p>
          <a:p>
            <a:pPr>
              <a:buNone/>
            </a:pPr>
            <a:endParaRPr lang="ru-RU" sz="2400" dirty="0" smtClean="0"/>
          </a:p>
          <a:p>
            <a:pPr>
              <a:buBlip>
                <a:blip r:embed="rId2"/>
              </a:buBlip>
            </a:pPr>
            <a:r>
              <a:rPr lang="ru-RU" sz="2400" dirty="0" smtClean="0"/>
              <a:t> на Дальнем Востоке – муссонный перенос (меняются дважды в год: летом дуют со стороны Тихого океана, зимой – с суши в сторону океана)</a:t>
            </a:r>
          </a:p>
          <a:p>
            <a:pPr>
              <a:buNone/>
            </a:pPr>
            <a:endParaRPr lang="ru-RU" sz="2400" dirty="0" smtClean="0"/>
          </a:p>
          <a:p>
            <a:pPr>
              <a:buBlip>
                <a:blip r:embed="rId2"/>
              </a:buBlip>
            </a:pPr>
            <a:r>
              <a:rPr lang="ru-RU" sz="2400" dirty="0" smtClean="0"/>
              <a:t> северные берега находятся под воздействием северо-восточного переноса (со стороны Северного Ледовитого океана)</a:t>
            </a:r>
            <a:endParaRPr lang="ru-RU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Влияние морей и океанов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7211144" cy="51816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ru-RU" sz="2400" dirty="0" smtClean="0"/>
              <a:t>Западные ветра (преобладающие) дуют с Атлантического океана делают климат западной части России мягким и влажным</a:t>
            </a:r>
          </a:p>
          <a:p>
            <a:pPr>
              <a:buNone/>
            </a:pPr>
            <a:endParaRPr lang="ru-RU" sz="2400" dirty="0" smtClean="0"/>
          </a:p>
          <a:p>
            <a:pPr>
              <a:buBlip>
                <a:blip r:embed="rId2"/>
              </a:buBlip>
            </a:pPr>
            <a:r>
              <a:rPr lang="ru-RU" sz="2400" dirty="0" smtClean="0"/>
              <a:t>Влажный воздух с Тихого океана связан с муссонными ветрами и действует на климат Дальнего Востока</a:t>
            </a:r>
          </a:p>
          <a:p>
            <a:pPr>
              <a:buNone/>
            </a:pPr>
            <a:endParaRPr lang="ru-RU" sz="2400" dirty="0" smtClean="0"/>
          </a:p>
          <a:p>
            <a:pPr>
              <a:buBlip>
                <a:blip r:embed="rId2"/>
              </a:buBlip>
            </a:pPr>
            <a:r>
              <a:rPr lang="ru-RU" sz="2400" dirty="0" smtClean="0"/>
              <a:t>Северо-восточные ветра дуют с Северного Ледовитого океана делает климат сухим (на увлажнение климата не влияет)</a:t>
            </a:r>
            <a:endParaRPr lang="ru-RU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">
  <a:themeElements>
    <a:clrScheme name="217tgp_cube_dark 3">
      <a:dk1>
        <a:srgbClr val="969696"/>
      </a:dk1>
      <a:lt1>
        <a:srgbClr val="FFFFFF"/>
      </a:lt1>
      <a:dk2>
        <a:srgbClr val="0A2068"/>
      </a:dk2>
      <a:lt2>
        <a:srgbClr val="85D9F7"/>
      </a:lt2>
      <a:accent1>
        <a:srgbClr val="5AB14B"/>
      </a:accent1>
      <a:accent2>
        <a:srgbClr val="2F7ADF"/>
      </a:accent2>
      <a:accent3>
        <a:srgbClr val="AAABB9"/>
      </a:accent3>
      <a:accent4>
        <a:srgbClr val="DADADA"/>
      </a:accent4>
      <a:accent5>
        <a:srgbClr val="B5D5B1"/>
      </a:accent5>
      <a:accent6>
        <a:srgbClr val="2A6ECA"/>
      </a:accent6>
      <a:hlink>
        <a:srgbClr val="8A52C8"/>
      </a:hlink>
      <a:folHlink>
        <a:srgbClr val="C48352"/>
      </a:folHlink>
    </a:clrScheme>
    <a:fontScheme name="217tgp_cube_d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17tgp_cube_dark 1">
        <a:dk1>
          <a:srgbClr val="969696"/>
        </a:dk1>
        <a:lt1>
          <a:srgbClr val="FFFFFF"/>
        </a:lt1>
        <a:dk2>
          <a:srgbClr val="005E5C"/>
        </a:dk2>
        <a:lt2>
          <a:srgbClr val="DAEEA2"/>
        </a:lt2>
        <a:accent1>
          <a:srgbClr val="238FD9"/>
        </a:accent1>
        <a:accent2>
          <a:srgbClr val="43A98E"/>
        </a:accent2>
        <a:accent3>
          <a:srgbClr val="AAB6B5"/>
        </a:accent3>
        <a:accent4>
          <a:srgbClr val="DADADA"/>
        </a:accent4>
        <a:accent5>
          <a:srgbClr val="ACC6E9"/>
        </a:accent5>
        <a:accent6>
          <a:srgbClr val="3C9980"/>
        </a:accent6>
        <a:hlink>
          <a:srgbClr val="D8A642"/>
        </a:hlink>
        <a:folHlink>
          <a:srgbClr val="B370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7tgp_cube_dark 2">
        <a:dk1>
          <a:srgbClr val="969696"/>
        </a:dk1>
        <a:lt1>
          <a:srgbClr val="FFFFFF"/>
        </a:lt1>
        <a:dk2>
          <a:srgbClr val="3F1F53"/>
        </a:dk2>
        <a:lt2>
          <a:srgbClr val="F3CC9D"/>
        </a:lt2>
        <a:accent1>
          <a:srgbClr val="557FE7"/>
        </a:accent1>
        <a:accent2>
          <a:srgbClr val="EB6363"/>
        </a:accent2>
        <a:accent3>
          <a:srgbClr val="AFABB3"/>
        </a:accent3>
        <a:accent4>
          <a:srgbClr val="DADADA"/>
        </a:accent4>
        <a:accent5>
          <a:srgbClr val="B4C0F1"/>
        </a:accent5>
        <a:accent6>
          <a:srgbClr val="D55959"/>
        </a:accent6>
        <a:hlink>
          <a:srgbClr val="9351C9"/>
        </a:hlink>
        <a:folHlink>
          <a:srgbClr val="3EB2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7tgp_cube_dark 3">
        <a:dk1>
          <a:srgbClr val="969696"/>
        </a:dk1>
        <a:lt1>
          <a:srgbClr val="FFFFFF"/>
        </a:lt1>
        <a:dk2>
          <a:srgbClr val="0A2068"/>
        </a:dk2>
        <a:lt2>
          <a:srgbClr val="85D9F7"/>
        </a:lt2>
        <a:accent1>
          <a:srgbClr val="5AB14B"/>
        </a:accent1>
        <a:accent2>
          <a:srgbClr val="2F7ADF"/>
        </a:accent2>
        <a:accent3>
          <a:srgbClr val="AAABB9"/>
        </a:accent3>
        <a:accent4>
          <a:srgbClr val="DADADA"/>
        </a:accent4>
        <a:accent5>
          <a:srgbClr val="B5D5B1"/>
        </a:accent5>
        <a:accent6>
          <a:srgbClr val="2A6ECA"/>
        </a:accent6>
        <a:hlink>
          <a:srgbClr val="8A52C8"/>
        </a:hlink>
        <a:folHlink>
          <a:srgbClr val="C4835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91</TotalTime>
  <Words>392</Words>
  <Application>Microsoft Office PowerPoint</Application>
  <PresentationFormat>Экран (4:3)</PresentationFormat>
  <Paragraphs>55</Paragraphs>
  <Slides>15</Slides>
  <Notes>1</Notes>
  <HiddenSlides>3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Adventure</vt:lpstr>
      <vt:lpstr>Annabelle</vt:lpstr>
      <vt:lpstr>Arial</vt:lpstr>
      <vt:lpstr>Bolero script</vt:lpstr>
      <vt:lpstr>Calibri</vt:lpstr>
      <vt:lpstr>RoscherkDL</vt:lpstr>
      <vt:lpstr>Times New Roman</vt:lpstr>
      <vt:lpstr>Wingdings</vt:lpstr>
      <vt:lpstr>Тема2</vt:lpstr>
      <vt:lpstr>Климатообразующие  факторы</vt:lpstr>
      <vt:lpstr>Цель урока:</vt:lpstr>
      <vt:lpstr>ВОПРОСЫ:</vt:lpstr>
      <vt:lpstr>Презентация PowerPoint</vt:lpstr>
      <vt:lpstr>Влияние широтного положения</vt:lpstr>
      <vt:lpstr>Солнечная радиация- излучение солнцем тепла и света</vt:lpstr>
      <vt:lpstr>Презентация PowerPoint</vt:lpstr>
      <vt:lpstr>Влияние ветров</vt:lpstr>
      <vt:lpstr>Влияние морей и океанов</vt:lpstr>
      <vt:lpstr>Влияние рельефа</vt:lpstr>
      <vt:lpstr>Презентация PowerPoint</vt:lpstr>
      <vt:lpstr>Влияние размеров страны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Климатообразующие  факторы</dc:title>
  <dc:creator>1</dc:creator>
  <cp:lastModifiedBy>Пользователь</cp:lastModifiedBy>
  <cp:revision>12</cp:revision>
  <dcterms:created xsi:type="dcterms:W3CDTF">2011-10-13T16:36:13Z</dcterms:created>
  <dcterms:modified xsi:type="dcterms:W3CDTF">2021-04-25T18:21:23Z</dcterms:modified>
</cp:coreProperties>
</file>